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59" r:id="rId5"/>
    <p:sldId id="266" r:id="rId6"/>
    <p:sldId id="260" r:id="rId7"/>
    <p:sldId id="271" r:id="rId8"/>
    <p:sldId id="272" r:id="rId9"/>
    <p:sldId id="273" r:id="rId10"/>
    <p:sldId id="274" r:id="rId11"/>
    <p:sldId id="275" r:id="rId12"/>
    <p:sldId id="261" r:id="rId13"/>
    <p:sldId id="262" r:id="rId14"/>
    <p:sldId id="263" r:id="rId15"/>
    <p:sldId id="267" r:id="rId16"/>
    <p:sldId id="264" r:id="rId17"/>
    <p:sldId id="265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8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wn watwood" userId="635fe0512d8b15ab" providerId="LiveId" clId="{99913DF0-5259-4C43-AA1F-D60C1F7F2E17}"/>
    <pc:docChg chg="custSel modSld">
      <pc:chgData name="shawn watwood" userId="635fe0512d8b15ab" providerId="LiveId" clId="{99913DF0-5259-4C43-AA1F-D60C1F7F2E17}" dt="2026-06-10T00:53:13.185" v="68" actId="20577"/>
      <pc:docMkLst>
        <pc:docMk/>
      </pc:docMkLst>
      <pc:sldChg chg="modSp mod">
        <pc:chgData name="shawn watwood" userId="635fe0512d8b15ab" providerId="LiveId" clId="{99913DF0-5259-4C43-AA1F-D60C1F7F2E17}" dt="2026-06-10T00:52:49.835" v="61" actId="20577"/>
        <pc:sldMkLst>
          <pc:docMk/>
          <pc:sldMk cId="0" sldId="256"/>
        </pc:sldMkLst>
        <pc:spChg chg="mod">
          <ac:chgData name="shawn watwood" userId="635fe0512d8b15ab" providerId="LiveId" clId="{99913DF0-5259-4C43-AA1F-D60C1F7F2E17}" dt="2026-06-10T00:52:49.835" v="61" actId="20577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shawn watwood" userId="635fe0512d8b15ab" providerId="LiveId" clId="{99913DF0-5259-4C43-AA1F-D60C1F7F2E17}" dt="2026-06-10T00:52:36.597" v="51" actId="1076"/>
        <pc:sldMkLst>
          <pc:docMk/>
          <pc:sldMk cId="0" sldId="269"/>
        </pc:sldMkLst>
        <pc:spChg chg="mod">
          <ac:chgData name="shawn watwood" userId="635fe0512d8b15ab" providerId="LiveId" clId="{99913DF0-5259-4C43-AA1F-D60C1F7F2E17}" dt="2026-06-10T00:52:36.597" v="51" actId="1076"/>
          <ac:spMkLst>
            <pc:docMk/>
            <pc:sldMk cId="0" sldId="269"/>
            <ac:spMk id="20" creationId="{00000000-0000-0000-0000-000000000000}"/>
          </ac:spMkLst>
        </pc:spChg>
      </pc:sldChg>
      <pc:sldChg chg="modSp mod">
        <pc:chgData name="shawn watwood" userId="635fe0512d8b15ab" providerId="LiveId" clId="{99913DF0-5259-4C43-AA1F-D60C1F7F2E17}" dt="2026-06-10T00:52:19.283" v="42" actId="20577"/>
        <pc:sldMkLst>
          <pc:docMk/>
          <pc:sldMk cId="0" sldId="271"/>
        </pc:sldMkLst>
        <pc:spChg chg="mod">
          <ac:chgData name="shawn watwood" userId="635fe0512d8b15ab" providerId="LiveId" clId="{99913DF0-5259-4C43-AA1F-D60C1F7F2E17}" dt="2026-06-10T00:52:19.283" v="42" actId="20577"/>
          <ac:spMkLst>
            <pc:docMk/>
            <pc:sldMk cId="0" sldId="271"/>
            <ac:spMk id="4" creationId="{00000000-0000-0000-0000-000000000000}"/>
          </ac:spMkLst>
        </pc:spChg>
      </pc:sldChg>
      <pc:sldChg chg="modSp mod">
        <pc:chgData name="shawn watwood" userId="635fe0512d8b15ab" providerId="LiveId" clId="{99913DF0-5259-4C43-AA1F-D60C1F7F2E17}" dt="2026-05-29T01:04:05.524" v="41" actId="20577"/>
        <pc:sldMkLst>
          <pc:docMk/>
          <pc:sldMk cId="0" sldId="272"/>
        </pc:sldMkLst>
        <pc:spChg chg="mod">
          <ac:chgData name="shawn watwood" userId="635fe0512d8b15ab" providerId="LiveId" clId="{99913DF0-5259-4C43-AA1F-D60C1F7F2E17}" dt="2026-05-29T01:04:05.524" v="41" actId="20577"/>
          <ac:spMkLst>
            <pc:docMk/>
            <pc:sldMk cId="0" sldId="272"/>
            <ac:spMk id="18" creationId="{00000000-0000-0000-0000-000000000000}"/>
          </ac:spMkLst>
        </pc:spChg>
      </pc:sldChg>
      <pc:sldChg chg="modSp mod">
        <pc:chgData name="shawn watwood" userId="635fe0512d8b15ab" providerId="LiveId" clId="{99913DF0-5259-4C43-AA1F-D60C1F7F2E17}" dt="2026-06-10T00:53:02.775" v="62" actId="20577"/>
        <pc:sldMkLst>
          <pc:docMk/>
          <pc:sldMk cId="0" sldId="273"/>
        </pc:sldMkLst>
        <pc:spChg chg="mod">
          <ac:chgData name="shawn watwood" userId="635fe0512d8b15ab" providerId="LiveId" clId="{99913DF0-5259-4C43-AA1F-D60C1F7F2E17}" dt="2026-05-29T01:02:13.961" v="2" actId="1076"/>
          <ac:spMkLst>
            <pc:docMk/>
            <pc:sldMk cId="0" sldId="273"/>
            <ac:spMk id="3" creationId="{00000000-0000-0000-0000-000000000000}"/>
          </ac:spMkLst>
        </pc:spChg>
        <pc:spChg chg="mod">
          <ac:chgData name="shawn watwood" userId="635fe0512d8b15ab" providerId="LiveId" clId="{99913DF0-5259-4C43-AA1F-D60C1F7F2E17}" dt="2026-06-10T00:53:02.775" v="62" actId="20577"/>
          <ac:spMkLst>
            <pc:docMk/>
            <pc:sldMk cId="0" sldId="273"/>
            <ac:spMk id="4" creationId="{00000000-0000-0000-0000-000000000000}"/>
          </ac:spMkLst>
        </pc:spChg>
      </pc:sldChg>
      <pc:sldChg chg="modSp mod">
        <pc:chgData name="shawn watwood" userId="635fe0512d8b15ab" providerId="LiveId" clId="{99913DF0-5259-4C43-AA1F-D60C1F7F2E17}" dt="2026-06-10T00:53:13.185" v="68" actId="20577"/>
        <pc:sldMkLst>
          <pc:docMk/>
          <pc:sldMk cId="0" sldId="275"/>
        </pc:sldMkLst>
        <pc:spChg chg="mod">
          <ac:chgData name="shawn watwood" userId="635fe0512d8b15ab" providerId="LiveId" clId="{99913DF0-5259-4C43-AA1F-D60C1F7F2E17}" dt="2026-06-10T00:53:13.185" v="68" actId="20577"/>
          <ac:spMkLst>
            <pc:docMk/>
            <pc:sldMk cId="0" sldId="27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376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3C51F-91CB-DD09-7E7F-00C7F1276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97C472-E9E7-DACD-104D-1B6193D30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87F4A6-EBA6-74E0-8638-E262863E3C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5FC15-B945-BE03-4389-AC8BC63394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35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hello@bestsideat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2722880" y="-2692400"/>
            <a:ext cx="6858000" cy="1224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22860" y="25400"/>
            <a:ext cx="6400800" cy="6858000"/>
          </a:xfrm>
          <a:prstGeom prst="rect">
            <a:avLst/>
          </a:prstGeom>
          <a:solidFill>
            <a:srgbClr val="3D1A4B">
              <a:alpha val="75000"/>
            </a:srgbClr>
          </a:solidFill>
          <a:ln w="12700">
            <a:solidFill>
              <a:srgbClr val="3D1A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5598160" y="10160"/>
            <a:ext cx="6675120" cy="6858000"/>
          </a:xfrm>
          <a:prstGeom prst="rect">
            <a:avLst/>
          </a:prstGeom>
          <a:solidFill>
            <a:srgbClr val="0F6674">
              <a:alpha val="55000"/>
            </a:srgbClr>
          </a:solidFill>
          <a:ln w="12700">
            <a:solidFill>
              <a:srgbClr val="0F667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777240" y="1280160"/>
            <a:ext cx="91440" cy="3840480"/>
          </a:xfrm>
          <a:prstGeom prst="rect">
            <a:avLst/>
          </a:prstGeom>
          <a:solidFill>
            <a:srgbClr val="E8B84B"/>
          </a:solidFill>
          <a:ln w="12700">
            <a:solidFill>
              <a:srgbClr val="E8B84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51560" y="1280160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AVENUE  ·  HISTORIC WESTSIDE  ·  ATLANTA, GEORGIA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051560" y="1737360"/>
            <a:ext cx="8229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</a:rPr>
              <a:t>St. Mark Agora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1051560" y="38862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E8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Atlanta's Most Extraordinary</a:t>
            </a:r>
            <a:endParaRPr lang="en-US" sz="2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E8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Venue &amp; Event Destination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77240" y="6035040"/>
            <a:ext cx="2423160" cy="475488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6035040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Rental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429000" y="6035040"/>
            <a:ext cx="2423160" cy="47548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429000" y="6035040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Occasions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080760" y="6035040"/>
            <a:ext cx="2423160" cy="475488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80760" y="6035040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Arts &amp; Culture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732520" y="6035040"/>
            <a:ext cx="2423160" cy="475488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32520" y="6035040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Sponsorship</a:t>
            </a:r>
            <a:endParaRPr lang="en-US" sz="1100" dirty="0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A93873B0-E30C-27C3-10B9-DC8C3042998A}"/>
              </a:ext>
            </a:extLst>
          </p:cNvPr>
          <p:cNvSpPr/>
          <p:nvPr/>
        </p:nvSpPr>
        <p:spPr>
          <a:xfrm>
            <a:off x="1036320" y="3030728"/>
            <a:ext cx="6035040" cy="685800"/>
          </a:xfrm>
          <a:prstGeom prst="rect">
            <a:avLst/>
          </a:prstGeom>
          <a:solidFill>
            <a:srgbClr val="1E5631">
              <a:alpha val="80000"/>
            </a:srgbClr>
          </a:solidFill>
          <a:ln w="12700">
            <a:solidFill>
              <a:srgbClr val="1E5631">
                <a:alpha val="0"/>
              </a:srgbClr>
            </a:solidFill>
            <a:prstDash val="solid"/>
          </a:ln>
        </p:spPr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A75DF385-3929-262C-EEA7-D2AB9CC337D5}"/>
              </a:ext>
            </a:extLst>
          </p:cNvPr>
          <p:cNvSpPr/>
          <p:nvPr/>
        </p:nvSpPr>
        <p:spPr>
          <a:xfrm>
            <a:off x="1219200" y="315468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</a:rPr>
              <a:t>Historic St. Mark’s AME Church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" cy="685800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0"/>
            <a:ext cx="11658600" cy="73152"/>
          </a:xfrm>
          <a:prstGeom prst="rect">
            <a:avLst/>
          </a:prstGeom>
          <a:solidFill>
            <a:srgbClr val="3D1A4B"/>
          </a:solidFill>
          <a:ln w="12700">
            <a:solidFill>
              <a:srgbClr val="3D1A4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201168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VENUE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" y="640080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History Meets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Moment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77240" y="2148840"/>
            <a:ext cx="4114800" cy="5486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233172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3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St. Mark's AME Church is a one-of-a-kind event venue on Atlanta's Historic Westside. Built from hand-laid stone over a century ago, the space offers dramatic architecture, an open-air interior courtyard, and a story that no hotel ballroom or event center can replicate.</a:t>
            </a:r>
            <a:endParaRPr lang="en-US" sz="1350" dirty="0"/>
          </a:p>
          <a:p>
            <a:pPr marL="0" indent="0">
              <a:lnSpc>
                <a:spcPct val="150000"/>
              </a:lnSpc>
              <a:buNone/>
            </a:pPr>
            <a:endParaRPr lang="en-US" sz="135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3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you're hosting 50 guests or 500, Old St. Mark's gives every event an unforgettable backdrop.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77240" y="4663440"/>
            <a:ext cx="2606040" cy="80467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466344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Stone Architecture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611880" y="4663440"/>
            <a:ext cx="2606040" cy="80467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466344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Open-Air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Interior Courtyard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77240" y="5577840"/>
            <a:ext cx="2606040" cy="80467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" y="557784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 from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Downtown Atlanta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611880" y="5577840"/>
            <a:ext cx="2606040" cy="804672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11880" y="557784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Spaces</a:t>
            </a:r>
            <a:endParaRPr lang="en-US" sz="1150" dirty="0"/>
          </a:p>
        </p:txBody>
      </p:sp>
      <p:pic>
        <p:nvPicPr>
          <p:cNvPr id="16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74002" y="73152"/>
            <a:ext cx="5088636" cy="6784848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6675120" y="73152"/>
            <a:ext cx="73152" cy="6784848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160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3771900"/>
            <a:ext cx="4160520" cy="30861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24528" y="0"/>
            <a:ext cx="3936492" cy="3396996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224528" y="2921508"/>
            <a:ext cx="3936492" cy="475488"/>
          </a:xfrm>
          <a:prstGeom prst="rect">
            <a:avLst/>
          </a:prstGeom>
          <a:solidFill>
            <a:srgbClr val="000000">
              <a:alpha val="7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4352544" y="2976372"/>
            <a:ext cx="37719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 MUSIC</a:t>
            </a:r>
            <a:endParaRPr lang="en-US" sz="1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25028" y="0"/>
            <a:ext cx="3936492" cy="3396996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8225028" y="2921508"/>
            <a:ext cx="3936492" cy="475488"/>
          </a:xfrm>
          <a:prstGeom prst="rect">
            <a:avLst/>
          </a:prstGeom>
          <a:solidFill>
            <a:srgbClr val="000000">
              <a:alpha val="7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Text 4"/>
          <p:cNvSpPr/>
          <p:nvPr/>
        </p:nvSpPr>
        <p:spPr>
          <a:xfrm>
            <a:off x="8353044" y="2976372"/>
            <a:ext cx="37719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FILM SCREENINGS</a:t>
            </a:r>
            <a:endParaRPr lang="en-US" sz="1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224528" y="3461004"/>
            <a:ext cx="3936492" cy="3396996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4224528" y="6382512"/>
            <a:ext cx="3936492" cy="475488"/>
          </a:xfrm>
          <a:prstGeom prst="rect">
            <a:avLst/>
          </a:prstGeom>
          <a:solidFill>
            <a:srgbClr val="000000">
              <a:alpha val="7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4352544" y="6437376"/>
            <a:ext cx="37719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WINE &amp; SOCIAL</a:t>
            </a:r>
            <a:endParaRPr lang="en-US" sz="1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225028" y="3461004"/>
            <a:ext cx="3936492" cy="3396996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8225028" y="6382512"/>
            <a:ext cx="3936492" cy="475488"/>
          </a:xfrm>
          <a:prstGeom prst="rect">
            <a:avLst/>
          </a:prstGeom>
          <a:solidFill>
            <a:srgbClr val="000000">
              <a:alpha val="7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Text 8"/>
          <p:cNvSpPr/>
          <p:nvPr/>
        </p:nvSpPr>
        <p:spPr>
          <a:xfrm>
            <a:off x="8353044" y="6437376"/>
            <a:ext cx="37719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PRIVATE EVENTS</a:t>
            </a:r>
            <a:endParaRPr lang="en-US" sz="1000" dirty="0"/>
          </a:p>
        </p:txBody>
      </p:sp>
      <p:sp>
        <p:nvSpPr>
          <p:cNvPr id="16" name="Shape 9"/>
          <p:cNvSpPr/>
          <p:nvPr/>
        </p:nvSpPr>
        <p:spPr>
          <a:xfrm>
            <a:off x="8161020" y="0"/>
            <a:ext cx="64008" cy="68580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sp>
        <p:nvSpPr>
          <p:cNvPr id="17" name="Shape 10"/>
          <p:cNvSpPr/>
          <p:nvPr/>
        </p:nvSpPr>
        <p:spPr>
          <a:xfrm>
            <a:off x="4224528" y="3396996"/>
            <a:ext cx="7936992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sp>
        <p:nvSpPr>
          <p:cNvPr id="18" name="Shape 11"/>
          <p:cNvSpPr/>
          <p:nvPr/>
        </p:nvSpPr>
        <p:spPr>
          <a:xfrm>
            <a:off x="4160520" y="0"/>
            <a:ext cx="64008" cy="68580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sp>
        <p:nvSpPr>
          <p:cNvPr id="19" name="Shape 12"/>
          <p:cNvSpPr/>
          <p:nvPr/>
        </p:nvSpPr>
        <p:spPr>
          <a:xfrm>
            <a:off x="292608" y="5102352"/>
            <a:ext cx="274320" cy="4114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sp>
        <p:nvSpPr>
          <p:cNvPr id="20" name="Text 13"/>
          <p:cNvSpPr/>
          <p:nvPr/>
        </p:nvSpPr>
        <p:spPr>
          <a:xfrm>
            <a:off x="256032" y="4874260"/>
            <a:ext cx="3840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ST. MARKS AGORA</a:t>
            </a:r>
            <a:endParaRPr lang="en-US" sz="2800" dirty="0"/>
          </a:p>
        </p:txBody>
      </p:sp>
      <p:sp>
        <p:nvSpPr>
          <p:cNvPr id="21" name="Text 14"/>
          <p:cNvSpPr/>
          <p:nvPr/>
        </p:nvSpPr>
        <p:spPr>
          <a:xfrm>
            <a:off x="256032" y="5669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400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ATLANTA'S WESTSIDE</a:t>
            </a:r>
            <a:endParaRPr lang="en-US" sz="1000" dirty="0"/>
          </a:p>
        </p:txBody>
      </p:sp>
      <p:sp>
        <p:nvSpPr>
          <p:cNvPr id="22" name="Text 15"/>
          <p:cNvSpPr/>
          <p:nvPr/>
        </p:nvSpPr>
        <p:spPr>
          <a:xfrm>
            <a:off x="256032" y="59893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historic stone ruin reimagined as Atlanta's most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unforgettable open-air cultural venue.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256032" y="2560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300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THEATER UNDER THE STARS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" y="64008"/>
            <a:ext cx="4846320" cy="685800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pic>
        <p:nvPicPr>
          <p:cNvPr id="3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" y="1234440"/>
            <a:ext cx="4846320" cy="60557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11480" y="914400"/>
            <a:ext cx="91440" cy="3200400"/>
          </a:xfrm>
          <a:prstGeom prst="rect">
            <a:avLst/>
          </a:prstGeom>
          <a:solidFill>
            <a:srgbClr val="E8B84B"/>
          </a:solidFill>
          <a:ln w="12700">
            <a:solidFill>
              <a:srgbClr val="E8B84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685800"/>
            <a:ext cx="3931920" cy="45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VENUE RENTAL &amp;</a:t>
            </a:r>
            <a:endParaRPr lang="en-US" sz="26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SPECIAL OCCASIONS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10180320" y="36576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i="1" dirty="0">
                <a:solidFill>
                  <a:srgbClr val="E8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 the Space.</a:t>
            </a:r>
            <a:endParaRPr lang="en-US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800" i="1" dirty="0">
                <a:solidFill>
                  <a:srgbClr val="E8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 the Moment.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48640" y="619290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St. Mark's is available for private and public events. A backdrop no other Atlanta venue can offer.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0080" y="60807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Inquire about availability &amp; pricing →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212080" y="320040"/>
            <a:ext cx="6492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B8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 FOR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212080" y="731520"/>
            <a:ext cx="6492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Occasion Deserves</a:t>
            </a:r>
            <a:endParaRPr lang="en-US" sz="2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Extraordinary Setting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212080" y="1643634"/>
            <a:ext cx="6675120" cy="50292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247640" y="1754124"/>
            <a:ext cx="109728" cy="749808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384800" y="1754124"/>
            <a:ext cx="6492240" cy="749808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2EAD8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613400" y="1808988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Weddings &amp; Receptions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613400" y="2119884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iconic stone backdrop for life's most memorable moments. Ceremonies, receptions, and intimate dinners.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247640" y="2568702"/>
            <a:ext cx="109728" cy="749808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384800" y="2568702"/>
            <a:ext cx="6492240" cy="749808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2EAD8">
                <a:alpha val="8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613400" y="262356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Concerts &amp; Live Music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613400" y="293446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Outdoor and semi-outdoor performances in a natural acoustic setting unlike any other in Atlanta.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257800" y="3373374"/>
            <a:ext cx="109728" cy="749808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394960" y="3373374"/>
            <a:ext cx="6492240" cy="749808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2EAD8">
                <a:alpha val="80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623560" y="3428238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 Exhibitions &amp; Galas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5623560" y="3739134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Gallery openings, cultural showcases, benefit dinners — the space becomes part of the art.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5247640" y="4209542"/>
            <a:ext cx="109728" cy="7498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384800" y="4209542"/>
            <a:ext cx="6492240" cy="749808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2EAD8">
                <a:alpha val="80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613400" y="426440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Corporate &amp; Private Events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613400" y="457530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Off-site meetings, team retreats, brand activations, and milestone celebrations.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5252720" y="5046726"/>
            <a:ext cx="109728" cy="749808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389880" y="5046726"/>
            <a:ext cx="6492240" cy="749808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2EAD8">
                <a:alpha val="8000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618480" y="510159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Film &amp; Media Productions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5618480" y="5412486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shoots, premieres, and screenings with unmatched architectural character.</a:t>
            </a:r>
            <a:endParaRPr lang="en-US" sz="1050" dirty="0"/>
          </a:p>
        </p:txBody>
      </p:sp>
      <p:sp>
        <p:nvSpPr>
          <p:cNvPr id="4" name="Shape 26">
            <a:extLst>
              <a:ext uri="{FF2B5EF4-FFF2-40B4-BE49-F238E27FC236}">
                <a16:creationId xmlns:a16="http://schemas.microsoft.com/office/drawing/2014/main" id="{ECD05FC4-9FC2-86C6-6928-94FB084AB6B8}"/>
              </a:ext>
            </a:extLst>
          </p:cNvPr>
          <p:cNvSpPr/>
          <p:nvPr/>
        </p:nvSpPr>
        <p:spPr>
          <a:xfrm>
            <a:off x="5252720" y="5865622"/>
            <a:ext cx="109728" cy="749808"/>
          </a:xfrm>
          <a:prstGeom prst="rect">
            <a:avLst/>
          </a:prstGeom>
          <a:solidFill>
            <a:srgbClr val="FFFF00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33" name="Shape 27">
            <a:extLst>
              <a:ext uri="{FF2B5EF4-FFF2-40B4-BE49-F238E27FC236}">
                <a16:creationId xmlns:a16="http://schemas.microsoft.com/office/drawing/2014/main" id="{0775E847-30A5-81C2-555A-D3061E485DCE}"/>
              </a:ext>
            </a:extLst>
          </p:cNvPr>
          <p:cNvSpPr/>
          <p:nvPr/>
        </p:nvSpPr>
        <p:spPr>
          <a:xfrm>
            <a:off x="5389880" y="5865622"/>
            <a:ext cx="6492240" cy="749808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2EAD8">
                <a:alpha val="80000"/>
              </a:srgbClr>
            </a:solidFill>
            <a:prstDash val="solid"/>
          </a:ln>
        </p:spPr>
      </p:sp>
      <p:sp>
        <p:nvSpPr>
          <p:cNvPr id="34" name="Text 28">
            <a:extLst>
              <a:ext uri="{FF2B5EF4-FFF2-40B4-BE49-F238E27FC236}">
                <a16:creationId xmlns:a16="http://schemas.microsoft.com/office/drawing/2014/main" id="{F49BFDB4-31A8-43E5-5EB1-A9D9D69B0D9C}"/>
              </a:ext>
            </a:extLst>
          </p:cNvPr>
          <p:cNvSpPr/>
          <p:nvPr/>
        </p:nvSpPr>
        <p:spPr>
          <a:xfrm>
            <a:off x="5618480" y="592048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1A4B"/>
                </a:solidFill>
                <a:latin typeface="Georgia" pitchFamily="34" charset="0"/>
              </a:rPr>
              <a:t>Theater Under the Stars</a:t>
            </a:r>
            <a:endParaRPr lang="en-US" sz="1300" dirty="0"/>
          </a:p>
        </p:txBody>
      </p:sp>
      <p:sp>
        <p:nvSpPr>
          <p:cNvPr id="35" name="Text 29">
            <a:extLst>
              <a:ext uri="{FF2B5EF4-FFF2-40B4-BE49-F238E27FC236}">
                <a16:creationId xmlns:a16="http://schemas.microsoft.com/office/drawing/2014/main" id="{946D4F5C-1DAD-9E44-202F-8FD25BA56F52}"/>
              </a:ext>
            </a:extLst>
          </p:cNvPr>
          <p:cNvSpPr/>
          <p:nvPr/>
        </p:nvSpPr>
        <p:spPr>
          <a:xfrm>
            <a:off x="5618480" y="623138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Immersive Theater.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26D43-2FED-1358-50F8-7A221DF01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E6BE995-535C-D9CF-FCF1-69FD7FAE154B}"/>
              </a:ext>
            </a:extLst>
          </p:cNvPr>
          <p:cNvSpPr/>
          <p:nvPr/>
        </p:nvSpPr>
        <p:spPr>
          <a:xfrm>
            <a:off x="0" y="0"/>
            <a:ext cx="502920" cy="685800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B1BC405-04E3-3E52-FB7B-E5FAA70D0E28}"/>
              </a:ext>
            </a:extLst>
          </p:cNvPr>
          <p:cNvSpPr/>
          <p:nvPr/>
        </p:nvSpPr>
        <p:spPr>
          <a:xfrm>
            <a:off x="502920" y="0"/>
            <a:ext cx="11658600" cy="73152"/>
          </a:xfrm>
          <a:prstGeom prst="rect">
            <a:avLst/>
          </a:prstGeom>
          <a:solidFill>
            <a:srgbClr val="3D1A4B"/>
          </a:solidFill>
          <a:ln w="12700">
            <a:solidFill>
              <a:srgbClr val="3D1A4B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56F0268-DDA2-12CF-CC02-EFB366BD134D}"/>
              </a:ext>
            </a:extLst>
          </p:cNvPr>
          <p:cNvSpPr/>
          <p:nvPr/>
        </p:nvSpPr>
        <p:spPr>
          <a:xfrm>
            <a:off x="777240" y="201168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F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VENUE</a:t>
            </a:r>
            <a:endParaRPr lang="en-US" sz="1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192863A-E0B7-C249-527A-5E84FD209767}"/>
              </a:ext>
            </a:extLst>
          </p:cNvPr>
          <p:cNvSpPr/>
          <p:nvPr/>
        </p:nvSpPr>
        <p:spPr>
          <a:xfrm>
            <a:off x="777240" y="640080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History Meets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Moment</a:t>
            </a:r>
            <a:endParaRPr lang="en-US" sz="3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7BF17AE-1272-CBC4-DC60-6A5A42DE7438}"/>
              </a:ext>
            </a:extLst>
          </p:cNvPr>
          <p:cNvSpPr/>
          <p:nvPr/>
        </p:nvSpPr>
        <p:spPr>
          <a:xfrm>
            <a:off x="777240" y="2148840"/>
            <a:ext cx="4114800" cy="5486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714D6B5-E695-0865-270B-4AC5EE67E263}"/>
              </a:ext>
            </a:extLst>
          </p:cNvPr>
          <p:cNvSpPr/>
          <p:nvPr/>
        </p:nvSpPr>
        <p:spPr>
          <a:xfrm>
            <a:off x="777240" y="233172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3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St. Mark's AME Church is a one-of-a-kind event venue on Atlanta's Historic Westside. Built from hand-laid stone over a century ago, the space offers dramatic architecture, an open-air interior courtyard, and a story that no hotel ballroom or event center can replicate.</a:t>
            </a:r>
            <a:endParaRPr lang="en-US" sz="1350" dirty="0"/>
          </a:p>
          <a:p>
            <a:pPr marL="0" indent="0">
              <a:lnSpc>
                <a:spcPct val="150000"/>
              </a:lnSpc>
              <a:buNone/>
            </a:pPr>
            <a:endParaRPr lang="en-US" sz="135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3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you're hosting 50 guests or 500, Old St. Mark's gives every event an unforgettable backdrop.</a:t>
            </a:r>
            <a:endParaRPr lang="en-US" sz="135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BECF8E87-A8BE-6542-6A5D-ACF5999F9E5B}"/>
              </a:ext>
            </a:extLst>
          </p:cNvPr>
          <p:cNvSpPr/>
          <p:nvPr/>
        </p:nvSpPr>
        <p:spPr>
          <a:xfrm>
            <a:off x="777240" y="4663440"/>
            <a:ext cx="2606040" cy="80467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AFF55AB-DE7F-A745-ABCC-78157D8A89BC}"/>
              </a:ext>
            </a:extLst>
          </p:cNvPr>
          <p:cNvSpPr/>
          <p:nvPr/>
        </p:nvSpPr>
        <p:spPr>
          <a:xfrm>
            <a:off x="777240" y="466344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Stone Architecture</a:t>
            </a:r>
            <a:endParaRPr lang="en-US" sz="115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F204597-10E8-433D-586F-F0C0311A9DCD}"/>
              </a:ext>
            </a:extLst>
          </p:cNvPr>
          <p:cNvSpPr/>
          <p:nvPr/>
        </p:nvSpPr>
        <p:spPr>
          <a:xfrm>
            <a:off x="3611880" y="4663440"/>
            <a:ext cx="2606040" cy="80467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17C1F7A-0C1C-B457-D722-9728D6D85DF2}"/>
              </a:ext>
            </a:extLst>
          </p:cNvPr>
          <p:cNvSpPr/>
          <p:nvPr/>
        </p:nvSpPr>
        <p:spPr>
          <a:xfrm>
            <a:off x="3611880" y="466344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Open-Air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Interior Courtyard</a:t>
            </a:r>
            <a:endParaRPr lang="en-US" sz="11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07F359B-E418-2CE8-F510-F9E60E283620}"/>
              </a:ext>
            </a:extLst>
          </p:cNvPr>
          <p:cNvSpPr/>
          <p:nvPr/>
        </p:nvSpPr>
        <p:spPr>
          <a:xfrm>
            <a:off x="777240" y="5577840"/>
            <a:ext cx="2606040" cy="80467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E49C729-CAC2-D2E2-A5C1-EA00F44CFD9B}"/>
              </a:ext>
            </a:extLst>
          </p:cNvPr>
          <p:cNvSpPr/>
          <p:nvPr/>
        </p:nvSpPr>
        <p:spPr>
          <a:xfrm>
            <a:off x="777240" y="557784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 from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Downtown Atlanta</a:t>
            </a:r>
            <a:endParaRPr lang="en-US" sz="11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673675C-FF8D-5208-68A0-33B3C6FBAFAB}"/>
              </a:ext>
            </a:extLst>
          </p:cNvPr>
          <p:cNvSpPr/>
          <p:nvPr/>
        </p:nvSpPr>
        <p:spPr>
          <a:xfrm>
            <a:off x="3611880" y="5577840"/>
            <a:ext cx="2606040" cy="804672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2EE11F5-90EE-86D2-E962-AEB2EEEF691D}"/>
              </a:ext>
            </a:extLst>
          </p:cNvPr>
          <p:cNvSpPr/>
          <p:nvPr/>
        </p:nvSpPr>
        <p:spPr>
          <a:xfrm>
            <a:off x="3611880" y="557784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Spaces</a:t>
            </a:r>
            <a:endParaRPr lang="en-US" sz="1150" dirty="0"/>
          </a:p>
        </p:txBody>
      </p:sp>
      <p:pic>
        <p:nvPicPr>
          <p:cNvPr id="16" name="Image 0">
            <a:extLst>
              <a:ext uri="{FF2B5EF4-FFF2-40B4-BE49-F238E27FC236}">
                <a16:creationId xmlns:a16="http://schemas.microsoft.com/office/drawing/2014/main" id="{3FC4E773-667B-A3F9-4FD2-F887466ECC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65442" y="1651635"/>
            <a:ext cx="5088636" cy="3816477"/>
          </a:xfrm>
          <a:prstGeom prst="rect">
            <a:avLst/>
          </a:prstGeom>
        </p:spPr>
      </p:pic>
      <p:sp>
        <p:nvSpPr>
          <p:cNvPr id="17" name="Shape 14">
            <a:extLst>
              <a:ext uri="{FF2B5EF4-FFF2-40B4-BE49-F238E27FC236}">
                <a16:creationId xmlns:a16="http://schemas.microsoft.com/office/drawing/2014/main" id="{C97FFA50-BA50-2758-E028-A269C7801514}"/>
              </a:ext>
            </a:extLst>
          </p:cNvPr>
          <p:cNvSpPr/>
          <p:nvPr/>
        </p:nvSpPr>
        <p:spPr>
          <a:xfrm>
            <a:off x="6675120" y="73152"/>
            <a:ext cx="73152" cy="6784848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811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D1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01200" y="-914400"/>
            <a:ext cx="4114800" cy="4114800"/>
          </a:xfrm>
          <a:prstGeom prst="ellipse">
            <a:avLst/>
          </a:prstGeom>
          <a:solidFill>
            <a:srgbClr val="C9922A">
              <a:alpha val="12000"/>
            </a:srgbClr>
          </a:solidFill>
          <a:ln w="12700">
            <a:solidFill>
              <a:srgbClr val="C9922A">
                <a:alpha val="3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182880"/>
            <a:ext cx="2286000" cy="2286000"/>
          </a:xfrm>
          <a:prstGeom prst="ellipse">
            <a:avLst/>
          </a:prstGeom>
          <a:solidFill>
            <a:srgbClr val="E8B84B">
              <a:alpha val="18000"/>
            </a:srgbClr>
          </a:solidFill>
          <a:ln w="12700">
            <a:solidFill>
              <a:srgbClr val="E8B84B">
                <a:alpha val="3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74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68580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On at The Mark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40080" y="1444752"/>
            <a:ext cx="10972800" cy="36576"/>
          </a:xfrm>
          <a:prstGeom prst="rect">
            <a:avLst/>
          </a:prstGeom>
          <a:solidFill>
            <a:srgbClr val="C9922A">
              <a:alpha val="45000"/>
            </a:srgbClr>
          </a:solidFill>
          <a:ln w="12700">
            <a:solidFill>
              <a:srgbClr val="C9922A">
                <a:alpha val="4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627632"/>
            <a:ext cx="3657600" cy="53035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627632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Spring / Summer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228600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0F6674">
                <a:alpha val="4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920" y="2286000"/>
            <a:ext cx="3657600" cy="5029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" y="239572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Sounds at St. Mark's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7512" y="288036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Concert Series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67512" y="3246120"/>
            <a:ext cx="1463040" cy="256032"/>
          </a:xfrm>
          <a:prstGeom prst="rect">
            <a:avLst/>
          </a:prstGeom>
          <a:solidFill>
            <a:srgbClr val="0F6674">
              <a:alpha val="40000"/>
            </a:srgbClr>
          </a:solidFill>
          <a:ln w="12700">
            <a:solidFill>
              <a:srgbClr val="0F6674">
                <a:alpha val="6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2461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02920" y="374904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0F6674">
                <a:alpha val="4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2920" y="3749040"/>
            <a:ext cx="3657600" cy="5029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385876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Walls &amp; Works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67512" y="434340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Exhibition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7512" y="4709160"/>
            <a:ext cx="1463040" cy="256032"/>
          </a:xfrm>
          <a:prstGeom prst="rect">
            <a:avLst/>
          </a:prstGeom>
          <a:solidFill>
            <a:srgbClr val="0F6674">
              <a:alpha val="40000"/>
            </a:srgbClr>
          </a:solidFill>
          <a:ln w="12700">
            <a:solidFill>
              <a:srgbClr val="0F6674">
                <a:alpha val="6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7512" y="470916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02920" y="521208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0F6674">
                <a:alpha val="4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2920" y="5212080"/>
            <a:ext cx="3657600" cy="5029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512" y="532180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Westside Market &amp; Fest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7512" y="580644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Festival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67512" y="6172200"/>
            <a:ext cx="1463040" cy="256032"/>
          </a:xfrm>
          <a:prstGeom prst="rect">
            <a:avLst/>
          </a:prstGeom>
          <a:solidFill>
            <a:srgbClr val="0F6674">
              <a:alpha val="40000"/>
            </a:srgbClr>
          </a:solidFill>
          <a:ln w="12700">
            <a:solidFill>
              <a:srgbClr val="0F6674">
                <a:alpha val="6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7512" y="61722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&amp; July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361688" y="1627632"/>
            <a:ext cx="3657600" cy="53035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361688" y="1627632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Fall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4361688" y="228600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B84A2F">
                <a:alpha val="45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61688" y="2286000"/>
            <a:ext cx="3657600" cy="5029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26280" y="239572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Spoken Word at the Stone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526280" y="288036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Poetry &amp; Spoken Word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526280" y="3246120"/>
            <a:ext cx="1463040" cy="256032"/>
          </a:xfrm>
          <a:prstGeom prst="rect">
            <a:avLst/>
          </a:prstGeom>
          <a:solidFill>
            <a:srgbClr val="B84A2F">
              <a:alpha val="40000"/>
            </a:srgbClr>
          </a:solidFill>
          <a:ln w="12700">
            <a:solidFill>
              <a:srgbClr val="B84A2F">
                <a:alpha val="6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526280" y="32461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4361688" y="374904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B84A2F">
                <a:alpha val="45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61688" y="3749040"/>
            <a:ext cx="3657600" cy="5029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26280" y="385876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Dance Under Open Sky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4526280" y="434340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Dance Performance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526280" y="4709160"/>
            <a:ext cx="1463040" cy="256032"/>
          </a:xfrm>
          <a:prstGeom prst="rect">
            <a:avLst/>
          </a:prstGeom>
          <a:solidFill>
            <a:srgbClr val="B84A2F">
              <a:alpha val="40000"/>
            </a:srgbClr>
          </a:solidFill>
          <a:ln w="12700">
            <a:solidFill>
              <a:srgbClr val="B84A2F">
                <a:alpha val="60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526280" y="470916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4361688" y="521208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B84A2F">
                <a:alpha val="45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361688" y="5212080"/>
            <a:ext cx="3657600" cy="5029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526280" y="532180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Gen at St. Mark's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4526280" y="580644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Arts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526280" y="6172200"/>
            <a:ext cx="1463040" cy="256032"/>
          </a:xfrm>
          <a:prstGeom prst="rect">
            <a:avLst/>
          </a:prstGeom>
          <a:solidFill>
            <a:srgbClr val="B84A2F">
              <a:alpha val="40000"/>
            </a:srgbClr>
          </a:solidFill>
          <a:ln w="12700">
            <a:solidFill>
              <a:srgbClr val="B84A2F">
                <a:alpha val="60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526280" y="61722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Year-Round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8220456" y="1627632"/>
            <a:ext cx="3657600" cy="53035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220456" y="1627632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Year-Round</a:t>
            </a:r>
            <a:endParaRPr lang="en-US" sz="1400" dirty="0"/>
          </a:p>
        </p:txBody>
      </p:sp>
      <p:sp>
        <p:nvSpPr>
          <p:cNvPr id="49" name="Shape 47"/>
          <p:cNvSpPr/>
          <p:nvPr/>
        </p:nvSpPr>
        <p:spPr>
          <a:xfrm>
            <a:off x="8220456" y="228600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1E5631">
                <a:alpha val="45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220456" y="2286000"/>
            <a:ext cx="3657600" cy="5029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385048" y="239572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Film Screenings</a:t>
            </a:r>
            <a:endParaRPr lang="en-US" sz="1300" dirty="0"/>
          </a:p>
        </p:txBody>
      </p:sp>
      <p:sp>
        <p:nvSpPr>
          <p:cNvPr id="52" name="Text 50"/>
          <p:cNvSpPr/>
          <p:nvPr/>
        </p:nvSpPr>
        <p:spPr>
          <a:xfrm>
            <a:off x="8385048" y="288036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Outdoor Cinema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8385048" y="3246120"/>
            <a:ext cx="1463040" cy="256032"/>
          </a:xfrm>
          <a:prstGeom prst="rect">
            <a:avLst/>
          </a:prstGeom>
          <a:solidFill>
            <a:srgbClr val="1E5631">
              <a:alpha val="40000"/>
            </a:srgbClr>
          </a:solidFill>
          <a:ln w="12700">
            <a:solidFill>
              <a:srgbClr val="1E5631">
                <a:alpha val="60000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8385048" y="32461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Bi-Monthly</a:t>
            </a:r>
            <a:endParaRPr lang="en-US" sz="950" dirty="0"/>
          </a:p>
        </p:txBody>
      </p:sp>
      <p:sp>
        <p:nvSpPr>
          <p:cNvPr id="55" name="Shape 53"/>
          <p:cNvSpPr/>
          <p:nvPr/>
        </p:nvSpPr>
        <p:spPr>
          <a:xfrm>
            <a:off x="8220456" y="374904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1E5631">
                <a:alpha val="45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20456" y="3749040"/>
            <a:ext cx="3657600" cy="5029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385048" y="385876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Private Venue Rental</a:t>
            </a:r>
            <a:endParaRPr lang="en-US" sz="1300" dirty="0"/>
          </a:p>
        </p:txBody>
      </p:sp>
      <p:sp>
        <p:nvSpPr>
          <p:cNvPr id="58" name="Text 56"/>
          <p:cNvSpPr/>
          <p:nvPr/>
        </p:nvSpPr>
        <p:spPr>
          <a:xfrm>
            <a:off x="8385048" y="434340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Events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8385048" y="4709160"/>
            <a:ext cx="1463040" cy="256032"/>
          </a:xfrm>
          <a:prstGeom prst="rect">
            <a:avLst/>
          </a:prstGeom>
          <a:solidFill>
            <a:srgbClr val="1E5631">
              <a:alpha val="40000"/>
            </a:srgbClr>
          </a:solidFill>
          <a:ln w="12700">
            <a:solidFill>
              <a:srgbClr val="1E5631">
                <a:alpha val="60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8385048" y="470916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Booking</a:t>
            </a:r>
            <a:endParaRPr lang="en-US" sz="950" dirty="0"/>
          </a:p>
        </p:txBody>
      </p:sp>
      <p:sp>
        <p:nvSpPr>
          <p:cNvPr id="61" name="Shape 59"/>
          <p:cNvSpPr/>
          <p:nvPr/>
        </p:nvSpPr>
        <p:spPr>
          <a:xfrm>
            <a:off x="8220456" y="5212080"/>
            <a:ext cx="3657600" cy="132588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1E5631">
                <a:alpha val="45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220456" y="5212080"/>
            <a:ext cx="3657600" cy="5029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8385048" y="5321808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Weddings &amp; Receptions</a:t>
            </a:r>
            <a:endParaRPr lang="en-US" sz="1300" dirty="0"/>
          </a:p>
        </p:txBody>
      </p:sp>
      <p:sp>
        <p:nvSpPr>
          <p:cNvPr id="64" name="Text 62"/>
          <p:cNvSpPr/>
          <p:nvPr/>
        </p:nvSpPr>
        <p:spPr>
          <a:xfrm>
            <a:off x="8385048" y="580644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Occasions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8385048" y="6172200"/>
            <a:ext cx="1463040" cy="256032"/>
          </a:xfrm>
          <a:prstGeom prst="rect">
            <a:avLst/>
          </a:prstGeom>
          <a:solidFill>
            <a:srgbClr val="1E5631">
              <a:alpha val="40000"/>
            </a:srgbClr>
          </a:solidFill>
          <a:ln w="12700">
            <a:solidFill>
              <a:srgbClr val="1E5631">
                <a:alpha val="60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385048" y="61722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Appointment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rketplace Vision">
    <p:bg>
      <p:bgPr>
        <a:solidFill>
          <a:srgbClr val="3D1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01200" y="-914400"/>
            <a:ext cx="4114800" cy="4114800"/>
          </a:xfrm>
          <a:prstGeom prst="ellipse">
            <a:avLst/>
          </a:prstGeom>
          <a:solidFill>
            <a:srgbClr val="C9922A">
              <a:alpha val="12000"/>
            </a:srgbClr>
          </a:solidFill>
          <a:ln w="12700">
            <a:solidFill>
              <a:srgbClr val="C9922A">
                <a:alpha val="30000"/>
              </a:srgbClr>
            </a:solidFill>
          </a:ln>
        </p:spPr>
      </p:sp>
      <p:sp>
        <p:nvSpPr>
          <p:cNvPr id="3" name="Label"/>
          <p:cNvSpPr/>
          <p:nvPr/>
        </p:nvSpPr>
        <p:spPr>
          <a:xfrm>
            <a:off x="640080" y="274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B84B"/>
                </a:solidFill>
                <a:latin typeface="Calibri" pitchFamily="34" charset="0"/>
              </a:rPr>
              <a:t>THE MARKETPLACE VISION</a:t>
            </a:r>
          </a:p>
        </p:txBody>
      </p:sp>
      <p:sp>
        <p:nvSpPr>
          <p:cNvPr id="4" name="Title"/>
          <p:cNvSpPr/>
          <p:nvPr/>
        </p:nvSpPr>
        <p:spPr>
          <a:xfrm>
            <a:off x="622300" y="685800"/>
            <a:ext cx="762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</a:rPr>
              <a:t>Where Business Meets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E8B84B"/>
                </a:solidFill>
                <a:latin typeface="Georgia" pitchFamily="34" charset="0"/>
              </a:rPr>
              <a:t>Purpose</a:t>
            </a:r>
          </a:p>
        </p:txBody>
      </p:sp>
      <p:sp>
        <p:nvSpPr>
          <p:cNvPr id="5" name="Intro"/>
          <p:cNvSpPr/>
          <p:nvPr/>
        </p:nvSpPr>
        <p:spPr>
          <a:xfrm>
            <a:off x="622300" y="1706880"/>
            <a:ext cx="762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E0D5F0"/>
                </a:solidFill>
                <a:latin typeface="Calibri" pitchFamily="34" charset="0"/>
              </a:rPr>
              <a:t>St. Mark Marketplace mirrors the ancient Agora—the public square where commerce, daily life, and gospel ministry naturally overlapped.</a:t>
            </a:r>
          </a:p>
        </p:txBody>
      </p:sp>
      <p:sp>
        <p:nvSpPr>
          <p:cNvPr id="6" name="Box1"/>
          <p:cNvSpPr/>
          <p:nvPr/>
        </p:nvSpPr>
        <p:spPr>
          <a:xfrm>
            <a:off x="594360" y="2286000"/>
            <a:ext cx="3657600" cy="3657600"/>
          </a:xfrm>
          <a:prstGeom prst="rect">
            <a:avLst/>
          </a:prstGeom>
          <a:solidFill>
            <a:srgbClr val="5A2D72">
              <a:alpha val="80000"/>
            </a:srgbClr>
          </a:solidFill>
          <a:ln w="19050">
            <a:solidFill>
              <a:srgbClr val="E8B84B"/>
            </a:solidFill>
          </a:ln>
        </p:spPr>
      </p:sp>
      <p:sp>
        <p:nvSpPr>
          <p:cNvPr id="7" name="Box1Text"/>
          <p:cNvSpPr/>
          <p:nvPr/>
        </p:nvSpPr>
        <p:spPr>
          <a:xfrm>
            <a:off x="640080" y="2347200"/>
            <a:ext cx="3566160" cy="359604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E8B84B"/>
                </a:solidFill>
                <a:latin typeface="Georgia" pitchFamily="34" charset="0"/>
              </a:rPr>
              <a:t>💰 Economic Dignity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E0D5F0"/>
                </a:solidFill>
                <a:latin typeface="Calibri" pitchFamily="34" charset="0"/>
              </a:rPr>
              <a:t>Creating space for local vendors replaces charity with opportunity—allowing residents to build wealth and self-reliance.</a:t>
            </a:r>
          </a:p>
        </p:txBody>
      </p:sp>
      <p:sp>
        <p:nvSpPr>
          <p:cNvPr id="8" name="Box2"/>
          <p:cNvSpPr/>
          <p:nvPr/>
        </p:nvSpPr>
        <p:spPr>
          <a:xfrm>
            <a:off x="4389120" y="2286000"/>
            <a:ext cx="3657600" cy="3657600"/>
          </a:xfrm>
          <a:prstGeom prst="rect">
            <a:avLst/>
          </a:prstGeom>
          <a:solidFill>
            <a:srgbClr val="B84A2F">
              <a:alpha val="80000"/>
            </a:srgbClr>
          </a:solidFill>
          <a:ln w="19050">
            <a:solidFill>
              <a:srgbClr val="E8B84B"/>
            </a:solidFill>
          </a:ln>
        </p:spPr>
      </p:sp>
      <p:sp>
        <p:nvSpPr>
          <p:cNvPr id="9" name="Box2Text"/>
          <p:cNvSpPr/>
          <p:nvPr/>
        </p:nvSpPr>
        <p:spPr>
          <a:xfrm>
            <a:off x="4434840" y="2347200"/>
            <a:ext cx="3566160" cy="359604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E8B84B"/>
                </a:solidFill>
                <a:latin typeface="Georgia" pitchFamily="34" charset="0"/>
              </a:rPr>
              <a:t>⛪ Incarnational Presence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E0D5F0"/>
                </a:solidFill>
                <a:latin typeface="Calibri" pitchFamily="34" charset="0"/>
              </a:rPr>
              <a:t>Instead of asking the community to come to us, we bring a thriving, loving ecosystem to where they already shop and gather.</a:t>
            </a:r>
          </a:p>
        </p:txBody>
      </p:sp>
      <p:sp>
        <p:nvSpPr>
          <p:cNvPr id="10" name="Box3"/>
          <p:cNvSpPr/>
          <p:nvPr/>
        </p:nvSpPr>
        <p:spPr>
          <a:xfrm>
            <a:off x="8183880" y="2286000"/>
            <a:ext cx="3657600" cy="3657600"/>
          </a:xfrm>
          <a:prstGeom prst="rect">
            <a:avLst/>
          </a:prstGeom>
          <a:solidFill>
            <a:srgbClr val="1A6B5A">
              <a:alpha val="90000"/>
            </a:srgbClr>
          </a:solidFill>
          <a:ln w="19050">
            <a:solidFill>
              <a:srgbClr val="E8B84B"/>
            </a:solidFill>
          </a:ln>
        </p:spPr>
      </p:sp>
      <p:sp>
        <p:nvSpPr>
          <p:cNvPr id="11" name="Box3Text"/>
          <p:cNvSpPr/>
          <p:nvPr/>
        </p:nvSpPr>
        <p:spPr>
          <a:xfrm>
            <a:off x="8229600" y="2347200"/>
            <a:ext cx="3566160" cy="359604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E8B84B"/>
                </a:solidFill>
                <a:latin typeface="Georgia" pitchFamily="34" charset="0"/>
              </a:rPr>
              <a:t>✨ Holistic Flourishing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E0D5F0"/>
                </a:solidFill>
                <a:latin typeface="Calibri" pitchFamily="34" charset="0"/>
              </a:rPr>
              <a:t>Addressing physical poverty (lack of resources) and spiritual poverty (lack of hope) under one roof—true Shalom.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indset Transformation">
    <p:bg>
      <p:bgPr>
        <a:solidFill>
          <a:srgbClr val="F2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bar"/>
          <p:cNvSpPr/>
          <p:nvPr/>
        </p:nvSpPr>
        <p:spPr>
          <a:xfrm>
            <a:off x="59436" y="64008"/>
            <a:ext cx="3200400" cy="6858000"/>
          </a:xfrm>
          <a:prstGeom prst="rect">
            <a:avLst/>
          </a:prstGeom>
          <a:solidFill>
            <a:srgbClr val="3D1A4B"/>
          </a:solidFill>
          <a:ln w="12700">
            <a:solidFill>
              <a:srgbClr val="3D1A4B"/>
            </a:solidFill>
          </a:ln>
        </p:spPr>
      </p:sp>
      <p:sp>
        <p:nvSpPr>
          <p:cNvPr id="3" name="GoldBar"/>
          <p:cNvSpPr/>
          <p:nvPr/>
        </p:nvSpPr>
        <p:spPr>
          <a:xfrm>
            <a:off x="411480" y="914400"/>
            <a:ext cx="91440" cy="3200400"/>
          </a:xfrm>
          <a:prstGeom prst="rect">
            <a:avLst/>
          </a:prstGeom>
          <a:solidFill>
            <a:srgbClr val="E8B84B"/>
          </a:solidFill>
          <a:ln w="12700">
            <a:solidFill>
              <a:srgbClr val="E8B84B"/>
            </a:solidFill>
          </a:ln>
        </p:spPr>
      </p:sp>
      <p:sp>
        <p:nvSpPr>
          <p:cNvPr id="4" name="SideLabel"/>
          <p:cNvSpPr/>
          <p:nvPr/>
        </p:nvSpPr>
        <p:spPr>
          <a:xfrm rot="16200000">
            <a:off x="200000" y="4500000"/>
            <a:ext cx="280000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8B84B"/>
                </a:solidFill>
                <a:latin typeface="Calibri" pitchFamily="34" charset="0"/>
              </a:rPr>
              <a:t>MINDSET TRANSFORMATION</a:t>
            </a:r>
          </a:p>
        </p:txBody>
      </p:sp>
      <p:sp>
        <p:nvSpPr>
          <p:cNvPr id="5" name="Title"/>
          <p:cNvSpPr/>
          <p:nvPr/>
        </p:nvSpPr>
        <p:spPr>
          <a:xfrm>
            <a:off x="3474720" y="2743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3D1A4B"/>
                </a:solidFill>
                <a:latin typeface="Georgia" pitchFamily="34" charset="0"/>
              </a:rPr>
              <a:t>From Scarcity</a:t>
            </a:r>
            <a:r>
              <a:rPr lang="en-US" sz="3600" b="1" dirty="0">
                <a:solidFill>
                  <a:srgbClr val="B84A2F"/>
                </a:solidFill>
                <a:latin typeface="Georgia" pitchFamily="34" charset="0"/>
              </a:rPr>
              <a:t> to Flourishing</a:t>
            </a:r>
          </a:p>
        </p:txBody>
      </p:sp>
      <p:sp>
        <p:nvSpPr>
          <p:cNvPr id="6" name="Sub"/>
          <p:cNvSpPr/>
          <p:nvPr/>
        </p:nvSpPr>
        <p:spPr>
          <a:xfrm>
            <a:off x="347472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4A6A"/>
                </a:solidFill>
                <a:latin typeface="Calibri" pitchFamily="34" charset="0"/>
              </a:rPr>
              <a:t>Using intentional spatial design to shift the community’s mindset (Romans 12:2)</a:t>
            </a:r>
          </a:p>
        </p:txBody>
      </p:sp>
      <p:sp>
        <p:nvSpPr>
          <p:cNvPr id="7" name="Card1"/>
          <p:cNvSpPr/>
          <p:nvPr/>
        </p:nvSpPr>
        <p:spPr>
          <a:xfrm>
            <a:off x="3383280" y="1645920"/>
            <a:ext cx="3840480" cy="1463040"/>
          </a:xfrm>
          <a:prstGeom prst="rect">
            <a:avLst/>
          </a:prstGeom>
          <a:solidFill>
            <a:srgbClr val="3D1A4B"/>
          </a:solidFill>
          <a:ln w="12700">
            <a:solidFill>
              <a:srgbClr val="3D1A4B"/>
            </a:solidFill>
          </a:ln>
        </p:spPr>
      </p:sp>
      <p:sp>
        <p:nvSpPr>
          <p:cNvPr id="8" name="Card1Text"/>
          <p:cNvSpPr/>
          <p:nvPr/>
        </p:nvSpPr>
        <p:spPr>
          <a:xfrm>
            <a:off x="3474720" y="1706880"/>
            <a:ext cx="3657600" cy="134112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8B84B"/>
                </a:solidFill>
                <a:latin typeface="Georgia" pitchFamily="34" charset="0"/>
              </a:rPr>
              <a:t>Abandoned → Abundant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E0D5F0"/>
                </a:solidFill>
                <a:latin typeface="Calibri" pitchFamily="34" charset="0"/>
              </a:rPr>
              <a:t>THE ENTRANCE: Beauty, warmth, and excellent lighting from the first step inside. High-quality aesthetics signal that residents deserve first-class spaces.</a:t>
            </a:r>
          </a:p>
        </p:txBody>
      </p:sp>
      <p:sp>
        <p:nvSpPr>
          <p:cNvPr id="9" name="Arrow1"/>
          <p:cNvSpPr/>
          <p:nvPr/>
        </p:nvSpPr>
        <p:spPr>
          <a:xfrm>
            <a:off x="7315200" y="21336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B84A2F"/>
                </a:solidFill>
                <a:latin typeface="Georgia" pitchFamily="34" charset="0"/>
              </a:rPr>
              <a:t>→</a:t>
            </a:r>
          </a:p>
        </p:txBody>
      </p:sp>
      <p:sp>
        <p:nvSpPr>
          <p:cNvPr id="10" name="Card2"/>
          <p:cNvSpPr/>
          <p:nvPr/>
        </p:nvSpPr>
        <p:spPr>
          <a:xfrm>
            <a:off x="7955040" y="1645920"/>
            <a:ext cx="3840480" cy="146304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</a:ln>
        </p:spPr>
      </p:sp>
      <p:sp>
        <p:nvSpPr>
          <p:cNvPr id="11" name="Card2Text"/>
          <p:cNvSpPr/>
          <p:nvPr/>
        </p:nvSpPr>
        <p:spPr>
          <a:xfrm>
            <a:off x="8046480" y="1706880"/>
            <a:ext cx="3657600" cy="134112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8B84B"/>
                </a:solidFill>
                <a:latin typeface="Georgia" pitchFamily="34" charset="0"/>
              </a:rPr>
              <a:t>Isolation → Connection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</a:rPr>
              <a:t>THE GATHERING SPACE: Repurpose the old sanctuary into central seating and dining that encourages conversation and collaboration.</a:t>
            </a:r>
          </a:p>
        </p:txBody>
      </p:sp>
      <p:sp>
        <p:nvSpPr>
          <p:cNvPr id="12" name="Card3"/>
          <p:cNvSpPr/>
          <p:nvPr/>
        </p:nvSpPr>
        <p:spPr>
          <a:xfrm>
            <a:off x="3383280" y="3291840"/>
            <a:ext cx="3840480" cy="1554480"/>
          </a:xfrm>
          <a:prstGeom prst="rect">
            <a:avLst/>
          </a:prstGeom>
          <a:solidFill>
            <a:srgbClr val="1A6B5A"/>
          </a:solidFill>
          <a:ln w="12700">
            <a:solidFill>
              <a:srgbClr val="1A6B5A"/>
            </a:solidFill>
          </a:ln>
        </p:spPr>
      </p:sp>
      <p:sp>
        <p:nvSpPr>
          <p:cNvPr id="13" name="Card3Text"/>
          <p:cNvSpPr/>
          <p:nvPr/>
        </p:nvSpPr>
        <p:spPr>
          <a:xfrm>
            <a:off x="3474720" y="3352800"/>
            <a:ext cx="3657600" cy="143256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8B84B"/>
                </a:solidFill>
                <a:latin typeface="Georgia" pitchFamily="34" charset="0"/>
              </a:rPr>
              <a:t>Consumer → Creator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</a:rPr>
              <a:t>THE INCUBATOR STALLS: Ultra-low-cost micro-stalls for first-time entrepreneurs break the mindset of dependency and spark local imagination.</a:t>
            </a:r>
          </a:p>
        </p:txBody>
      </p:sp>
      <p:sp>
        <p:nvSpPr>
          <p:cNvPr id="14" name="Arrow2"/>
          <p:cNvSpPr/>
          <p:nvPr/>
        </p:nvSpPr>
        <p:spPr>
          <a:xfrm>
            <a:off x="7315200" y="37490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B84A2F"/>
                </a:solidFill>
                <a:latin typeface="Georgia" pitchFamily="34" charset="0"/>
              </a:rPr>
              <a:t>→</a:t>
            </a:r>
          </a:p>
        </p:txBody>
      </p:sp>
      <p:sp>
        <p:nvSpPr>
          <p:cNvPr id="15" name="Card4"/>
          <p:cNvSpPr/>
          <p:nvPr/>
        </p:nvSpPr>
        <p:spPr>
          <a:xfrm>
            <a:off x="7955040" y="3291840"/>
            <a:ext cx="3840480" cy="1554480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</a:ln>
        </p:spPr>
      </p:sp>
      <p:sp>
        <p:nvSpPr>
          <p:cNvPr id="16" name="Card4Text"/>
          <p:cNvSpPr/>
          <p:nvPr/>
        </p:nvSpPr>
        <p:spPr>
          <a:xfrm>
            <a:off x="8046480" y="3352800"/>
            <a:ext cx="3657600" cy="143256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3D1A4B"/>
                </a:solidFill>
                <a:latin typeface="Georgia" pitchFamily="34" charset="0"/>
              </a:rPr>
              <a:t>Surviving → Thriving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3D1A4B"/>
                </a:solidFill>
                <a:latin typeface="Calibri" pitchFamily="34" charset="0"/>
              </a:rPr>
              <a:t>THE OUTCOME: A community transformed from a survival mindset to one of hope, imagination, and abundant possibility.</a:t>
            </a:r>
          </a:p>
        </p:txBody>
      </p:sp>
      <p:sp>
        <p:nvSpPr>
          <p:cNvPr id="17" name="Scripture"/>
          <p:cNvSpPr/>
          <p:nvPr/>
        </p:nvSpPr>
        <p:spPr>
          <a:xfrm>
            <a:off x="3383280" y="5943600"/>
            <a:ext cx="8412480" cy="731520"/>
          </a:xfrm>
          <a:prstGeom prst="rect">
            <a:avLst/>
          </a:prstGeom>
          <a:solidFill>
            <a:srgbClr val="3D1A4B">
              <a:alpha val="15000"/>
            </a:srgbClr>
          </a:solidFill>
          <a:ln w="19050">
            <a:solidFill>
              <a:srgbClr val="3D1A4B">
                <a:alpha val="30000"/>
              </a:srgbClr>
            </a:solidFill>
          </a:ln>
        </p:spPr>
      </p:sp>
      <p:sp>
        <p:nvSpPr>
          <p:cNvPr id="18" name="ScriptureText"/>
          <p:cNvSpPr/>
          <p:nvPr/>
        </p:nvSpPr>
        <p:spPr>
          <a:xfrm>
            <a:off x="3474720" y="5990760"/>
            <a:ext cx="8229600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3D1A4B"/>
                </a:solidFill>
                <a:latin typeface="Georgia" pitchFamily="34" charset="0"/>
              </a:rPr>
              <a:t>“At the heart of all that civilization has meant and developed </a:t>
            </a:r>
            <a:r>
              <a:rPr lang="en-US" sz="1400" i="1">
                <a:solidFill>
                  <a:srgbClr val="3D1A4B"/>
                </a:solidFill>
                <a:latin typeface="Georgia" pitchFamily="34" charset="0"/>
              </a:rPr>
              <a:t>is 'community.”</a:t>
            </a:r>
          </a:p>
          <a:p>
            <a:pPr marL="0" indent="0" algn="ctr">
              <a:buNone/>
            </a:pPr>
            <a:r>
              <a:rPr lang="en-US" sz="1400" i="1" dirty="0">
                <a:solidFill>
                  <a:srgbClr val="3D1A4B"/>
                </a:solidFill>
                <a:latin typeface="Georgia" pitchFamily="34" charset="0"/>
              </a:rPr>
              <a:t> — Dr. Martin Luther King Jr.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actical Spaces">
    <p:bg>
      <p:bgPr>
        <a:solidFill>
          <a:srgbClr val="1A3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"/>
          <p:cNvSpPr/>
          <p:nvPr/>
        </p:nvSpPr>
        <p:spPr>
          <a:xfrm>
            <a:off x="9144000" y="-457200"/>
            <a:ext cx="3657600" cy="3657600"/>
          </a:xfrm>
          <a:prstGeom prst="ellipse">
            <a:avLst/>
          </a:prstGeom>
          <a:solidFill>
            <a:srgbClr val="E8B84B">
              <a:alpha val="10000"/>
            </a:srgbClr>
          </a:solidFill>
          <a:ln w="19050">
            <a:solidFill>
              <a:srgbClr val="E8B84B">
                <a:alpha val="25000"/>
              </a:srgbClr>
            </a:solidFill>
          </a:ln>
        </p:spPr>
      </p:sp>
      <p:sp>
        <p:nvSpPr>
          <p:cNvPr id="3" name="Label"/>
          <p:cNvSpPr/>
          <p:nvPr/>
        </p:nvSpPr>
        <p:spPr>
          <a:xfrm>
            <a:off x="243840" y="-30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B84B"/>
                </a:solidFill>
                <a:latin typeface="Calibri" pitchFamily="34" charset="0"/>
              </a:rPr>
              <a:t>THE MARKETPLACE BLUEPRINT</a:t>
            </a:r>
          </a:p>
        </p:txBody>
      </p:sp>
      <p:sp>
        <p:nvSpPr>
          <p:cNvPr id="4" name="Title"/>
          <p:cNvSpPr/>
          <p:nvPr/>
        </p:nvSpPr>
        <p:spPr>
          <a:xfrm>
            <a:off x="633480" y="396240"/>
            <a:ext cx="853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</a:rPr>
              <a:t>Functional Spaces for </a:t>
            </a:r>
            <a:r>
              <a:rPr lang="en-US" sz="4000" b="1" dirty="0">
                <a:solidFill>
                  <a:srgbClr val="E8B84B"/>
                </a:solidFill>
                <a:latin typeface="Georgia" pitchFamily="34" charset="0"/>
              </a:rPr>
              <a:t>Impact</a:t>
            </a:r>
          </a:p>
        </p:txBody>
      </p:sp>
      <p:sp>
        <p:nvSpPr>
          <p:cNvPr id="5" name="SpaceCard1"/>
          <p:cNvSpPr/>
          <p:nvPr/>
        </p:nvSpPr>
        <p:spPr>
          <a:xfrm>
            <a:off x="594360" y="1554480"/>
            <a:ext cx="5760000" cy="1920000"/>
          </a:xfrm>
          <a:prstGeom prst="rect">
            <a:avLst/>
          </a:prstGeom>
          <a:solidFill>
            <a:srgbClr val="234D35"/>
          </a:solidFill>
          <a:ln w="19050">
            <a:solidFill>
              <a:srgbClr val="E8B84B"/>
            </a:solidFill>
          </a:ln>
        </p:spPr>
      </p:sp>
      <p:sp>
        <p:nvSpPr>
          <p:cNvPr id="6" name="SpaceCard1Text"/>
          <p:cNvSpPr/>
          <p:nvPr/>
        </p:nvSpPr>
        <p:spPr>
          <a:xfrm>
            <a:off x="685800" y="1615440"/>
            <a:ext cx="5578080" cy="179808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E8B84B"/>
                </a:solidFill>
                <a:latin typeface="Georgia" pitchFamily="34" charset="0"/>
              </a:rPr>
              <a:t>💻 The “Tentmaker” Coworking Space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C8E6C9"/>
                </a:solidFill>
                <a:latin typeface="Calibri" pitchFamily="34" charset="0"/>
              </a:rPr>
              <a:t>Low-cost workspace with Wi-Fi for local freelancers, students, and remote workers. Named for Paul, Aquila, and Priscilla—who built community while working with their hands.</a:t>
            </a:r>
          </a:p>
        </p:txBody>
      </p:sp>
      <p:sp>
        <p:nvSpPr>
          <p:cNvPr id="7" name="SpaceCard2"/>
          <p:cNvSpPr/>
          <p:nvPr/>
        </p:nvSpPr>
        <p:spPr>
          <a:xfrm>
            <a:off x="6537840" y="1554480"/>
            <a:ext cx="5260080" cy="1920000"/>
          </a:xfrm>
          <a:prstGeom prst="rect">
            <a:avLst/>
          </a:prstGeom>
          <a:solidFill>
            <a:srgbClr val="5A1A0A"/>
          </a:solidFill>
          <a:ln w="19050">
            <a:solidFill>
              <a:srgbClr val="E8B84B"/>
            </a:solidFill>
          </a:ln>
        </p:spPr>
      </p:sp>
      <p:sp>
        <p:nvSpPr>
          <p:cNvPr id="8" name="SpaceCard2Text"/>
          <p:cNvSpPr/>
          <p:nvPr/>
        </p:nvSpPr>
        <p:spPr>
          <a:xfrm>
            <a:off x="6629280" y="1615440"/>
            <a:ext cx="5077200" cy="179808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E8B84B"/>
                </a:solidFill>
                <a:latin typeface="Georgia" pitchFamily="34" charset="0"/>
              </a:rPr>
              <a:t>📚 Financial Literacy Hub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5D0C5"/>
                </a:solidFill>
                <a:latin typeface="Calibri" pitchFamily="34" charset="0"/>
              </a:rPr>
              <a:t>Free workshops on budgeting, entrepreneurship, and credit—hosted in an old classroom or vestry. Partners with local banks and universities. The “renewing of the mind” in practice.</a:t>
            </a:r>
          </a:p>
        </p:txBody>
      </p:sp>
      <p:sp>
        <p:nvSpPr>
          <p:cNvPr id="9" name="SpaceCard3"/>
          <p:cNvSpPr/>
          <p:nvPr/>
        </p:nvSpPr>
        <p:spPr>
          <a:xfrm>
            <a:off x="594360" y="3566160"/>
            <a:ext cx="5760000" cy="1920000"/>
          </a:xfrm>
          <a:prstGeom prst="rect">
            <a:avLst/>
          </a:prstGeom>
          <a:solidFill>
            <a:srgbClr val="3D1A4B"/>
          </a:solidFill>
          <a:ln w="19050">
            <a:solidFill>
              <a:srgbClr val="E8B84B"/>
            </a:solidFill>
          </a:ln>
        </p:spPr>
      </p:sp>
      <p:sp>
        <p:nvSpPr>
          <p:cNvPr id="10" name="SpaceCard3Text"/>
          <p:cNvSpPr/>
          <p:nvPr/>
        </p:nvSpPr>
        <p:spPr>
          <a:xfrm>
            <a:off x="685800" y="3627120"/>
            <a:ext cx="5578080" cy="179808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E8B84B"/>
                </a:solidFill>
                <a:latin typeface="Georgia" pitchFamily="34" charset="0"/>
              </a:rPr>
              <a:t>🛖 Micro-Vendor Incubator Stalls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E0D5F0"/>
                </a:solidFill>
                <a:latin typeface="Calibri" pitchFamily="34" charset="0"/>
              </a:rPr>
              <a:t>Ultra-low-cost, first-time vendor stalls alongside food and produce. Local artisans selling jewelry, clothing, pottery, and books. When residents see neighbors succeeding, everything changes.</a:t>
            </a:r>
          </a:p>
        </p:txBody>
      </p:sp>
      <p:sp>
        <p:nvSpPr>
          <p:cNvPr id="11" name="SpaceCard4"/>
          <p:cNvSpPr/>
          <p:nvPr/>
        </p:nvSpPr>
        <p:spPr>
          <a:xfrm>
            <a:off x="6537840" y="3566160"/>
            <a:ext cx="5260080" cy="1920000"/>
          </a:xfrm>
          <a:prstGeom prst="rect">
            <a:avLst/>
          </a:prstGeom>
          <a:solidFill>
            <a:srgbClr val="7A5A1A"/>
          </a:solidFill>
          <a:ln w="19050">
            <a:solidFill>
              <a:srgbClr val="E8B84B"/>
            </a:solidFill>
          </a:ln>
        </p:spPr>
      </p:sp>
      <p:sp>
        <p:nvSpPr>
          <p:cNvPr id="12" name="SpaceCard4Text"/>
          <p:cNvSpPr/>
          <p:nvPr/>
        </p:nvSpPr>
        <p:spPr>
          <a:xfrm>
            <a:off x="6629280" y="3627120"/>
            <a:ext cx="5077200" cy="179808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E8B84B"/>
                </a:solidFill>
                <a:latin typeface="Georgia" pitchFamily="34" charset="0"/>
              </a:rPr>
              <a:t>🍽️ The Community Table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F3C4"/>
                </a:solidFill>
                <a:latin typeface="Calibri" pitchFamily="34" charset="0"/>
              </a:rPr>
              <a:t>A subsidized cafe area offering healthy, affordable meals. Ensures the marketplace remains accessible to the most vulnerable neighbors while staying commercially viable.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rts Integration">
    <p:bg>
      <p:bgPr>
        <a:solidFill>
          <a:srgbClr val="1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lowCircle"/>
          <p:cNvSpPr/>
          <p:nvPr/>
        </p:nvSpPr>
        <p:spPr>
          <a:xfrm>
            <a:off x="9144000" y="-914400"/>
            <a:ext cx="4572000" cy="4572000"/>
          </a:xfrm>
          <a:prstGeom prst="ellipse">
            <a:avLst/>
          </a:prstGeom>
          <a:solidFill>
            <a:srgbClr val="B84A2F">
              <a:alpha val="15000"/>
            </a:srgbClr>
          </a:solidFill>
          <a:ln w="12700">
            <a:solidFill>
              <a:srgbClr val="B84A2F">
                <a:alpha val="25000"/>
              </a:srgbClr>
            </a:solidFill>
          </a:ln>
        </p:spPr>
      </p:sp>
      <p:sp>
        <p:nvSpPr>
          <p:cNvPr id="3" name="Label"/>
          <p:cNvSpPr/>
          <p:nvPr/>
        </p:nvSpPr>
        <p:spPr>
          <a:xfrm>
            <a:off x="294640" y="-12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B84B"/>
                </a:solidFill>
                <a:latin typeface="Calibri" pitchFamily="34" charset="0"/>
              </a:rPr>
              <a:t>ARTS &amp; CULTURE INTEGRATION</a:t>
            </a:r>
          </a:p>
        </p:txBody>
      </p:sp>
      <p:sp>
        <p:nvSpPr>
          <p:cNvPr id="4" name="Title"/>
          <p:cNvSpPr/>
          <p:nvPr/>
        </p:nvSpPr>
        <p:spPr>
          <a:xfrm>
            <a:off x="594360" y="430880"/>
            <a:ext cx="94361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</a:rPr>
              <a:t>The Arts Are Not Optional.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4400" b="1" dirty="0">
                <a:solidFill>
                  <a:srgbClr val="B84A2F"/>
                </a:solidFill>
                <a:latin typeface="Georgia" pitchFamily="34" charset="0"/>
              </a:rPr>
              <a:t>They Are the Engine.</a:t>
            </a:r>
          </a:p>
        </p:txBody>
      </p:sp>
      <p:sp>
        <p:nvSpPr>
          <p:cNvPr id="5" name="Reason1Bg"/>
          <p:cNvSpPr/>
          <p:nvPr/>
        </p:nvSpPr>
        <p:spPr>
          <a:xfrm>
            <a:off x="594360" y="1737360"/>
            <a:ext cx="3657600" cy="1097280"/>
          </a:xfrm>
          <a:prstGeom prst="rect">
            <a:avLst/>
          </a:prstGeom>
          <a:solidFill>
            <a:srgbClr val="B84A2F">
              <a:alpha val="70000"/>
            </a:srgbClr>
          </a:solidFill>
          <a:ln w="12700">
            <a:solidFill/>
          </a:ln>
        </p:spPr>
      </p:sp>
      <p:sp>
        <p:nvSpPr>
          <p:cNvPr id="6" name="Reason1Text"/>
          <p:cNvSpPr/>
          <p:nvPr/>
        </p:nvSpPr>
        <p:spPr>
          <a:xfrm>
            <a:off x="685800" y="1798320"/>
            <a:ext cx="3474720" cy="97536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8B84B"/>
                </a:solidFill>
                <a:latin typeface="Georgia" pitchFamily="34" charset="0"/>
              </a:rPr>
              <a:t>🧠 Heals Scarcity Trauma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</a:rPr>
              <a:t>A survival mindset shuts down imagination. Art reawakens the brain’s ability to dream, hope, and think creatively.</a:t>
            </a:r>
          </a:p>
        </p:txBody>
      </p:sp>
      <p:sp>
        <p:nvSpPr>
          <p:cNvPr id="7" name="Reason2Bg"/>
          <p:cNvSpPr/>
          <p:nvPr/>
        </p:nvSpPr>
        <p:spPr>
          <a:xfrm>
            <a:off x="4389120" y="1737360"/>
            <a:ext cx="3657600" cy="1097280"/>
          </a:xfrm>
          <a:prstGeom prst="rect">
            <a:avLst/>
          </a:prstGeom>
          <a:solidFill>
            <a:srgbClr val="3D1A4B">
              <a:alpha val="90000"/>
            </a:srgbClr>
          </a:solidFill>
          <a:ln w="12700">
            <a:solidFill/>
          </a:ln>
        </p:spPr>
      </p:sp>
      <p:sp>
        <p:nvSpPr>
          <p:cNvPr id="8" name="Reason2Text"/>
          <p:cNvSpPr/>
          <p:nvPr/>
        </p:nvSpPr>
        <p:spPr>
          <a:xfrm>
            <a:off x="4480560" y="1798320"/>
            <a:ext cx="3474720" cy="97536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8B84B"/>
                </a:solidFill>
                <a:latin typeface="Georgia" pitchFamily="34" charset="0"/>
              </a:rPr>
              <a:t>📜 Rewrites the Story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</a:rPr>
              <a:t>A theatre stage and art gallery let the community reclaim its own narrative—showcasing beauty, talent, and resilience over deficit.</a:t>
            </a:r>
          </a:p>
        </p:txBody>
      </p:sp>
      <p:sp>
        <p:nvSpPr>
          <p:cNvPr id="9" name="Reason3Bg"/>
          <p:cNvSpPr/>
          <p:nvPr/>
        </p:nvSpPr>
        <p:spPr>
          <a:xfrm>
            <a:off x="8183880" y="1737360"/>
            <a:ext cx="3657600" cy="1097280"/>
          </a:xfrm>
          <a:prstGeom prst="rect">
            <a:avLst/>
          </a:prstGeom>
          <a:solidFill>
            <a:srgbClr val="1A3A2A">
              <a:alpha val="90000"/>
            </a:srgbClr>
          </a:solidFill>
          <a:ln w="19050">
            <a:solidFill>
              <a:srgbClr val="E8B84B"/>
            </a:solidFill>
          </a:ln>
        </p:spPr>
      </p:sp>
      <p:sp>
        <p:nvSpPr>
          <p:cNvPr id="10" name="Reason3Text"/>
          <p:cNvSpPr/>
          <p:nvPr/>
        </p:nvSpPr>
        <p:spPr>
          <a:xfrm>
            <a:off x="8275320" y="1798320"/>
            <a:ext cx="3474720" cy="97536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8B84B"/>
                </a:solidFill>
                <a:latin typeface="Georgia" pitchFamily="34" charset="0"/>
              </a:rPr>
              <a:t>💸 Drives Commerce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C8E6C9"/>
                </a:solidFill>
                <a:latin typeface="Calibri" pitchFamily="34" charset="0"/>
              </a:rPr>
              <a:t>Live music Fridays and community theatre bring foot traffic that directly increases vendor sales. Art and performance are economic engines.</a:t>
            </a:r>
          </a:p>
        </p:txBody>
      </p:sp>
      <p:sp>
        <p:nvSpPr>
          <p:cNvPr id="11" name="Stage"/>
          <p:cNvSpPr/>
          <p:nvPr/>
        </p:nvSpPr>
        <p:spPr>
          <a:xfrm>
            <a:off x="594360" y="2968560"/>
            <a:ext cx="5669520" cy="3718800"/>
          </a:xfrm>
          <a:prstGeom prst="rect">
            <a:avLst/>
          </a:prstGeom>
          <a:solidFill>
            <a:srgbClr val="2A1020"/>
          </a:solidFill>
          <a:ln w="19050">
            <a:solidFill>
              <a:srgbClr val="B84A2F"/>
            </a:solidFill>
          </a:ln>
        </p:spPr>
      </p:sp>
      <p:sp>
        <p:nvSpPr>
          <p:cNvPr id="12" name="StageText"/>
          <p:cNvSpPr/>
          <p:nvPr/>
        </p:nvSpPr>
        <p:spPr>
          <a:xfrm>
            <a:off x="685800" y="3029520"/>
            <a:ext cx="5486640" cy="359604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B84A2F"/>
                </a:solidFill>
                <a:latin typeface="Georgia" pitchFamily="34" charset="0"/>
              </a:rPr>
              <a:t>🎭 The Sanctuary Stage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E8B84B"/>
                </a:solidFill>
                <a:latin typeface="Calibri" pitchFamily="34" charset="0"/>
              </a:rPr>
              <a:t>DAYTIME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</a:rPr>
              <a:t> → Cafe seating and vendor dining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E8B84B"/>
                </a:solidFill>
                <a:latin typeface="Calibri" pitchFamily="34" charset="0"/>
              </a:rPr>
              <a:t>EVENING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</a:rPr>
              <a:t> → Open-mic, jazz, theatre, spoken word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F0C0B0"/>
                </a:solidFill>
                <a:latin typeface="Calibri" pitchFamily="34" charset="0"/>
              </a:rPr>
              <a:t>Local youth see people who look like them using their voices powerfully—proving their stories matter.</a:t>
            </a:r>
          </a:p>
        </p:txBody>
      </p:sp>
      <p:sp>
        <p:nvSpPr>
          <p:cNvPr id="13" name="Gallery"/>
          <p:cNvSpPr/>
          <p:nvPr/>
        </p:nvSpPr>
        <p:spPr>
          <a:xfrm>
            <a:off x="6354960" y="2968560"/>
            <a:ext cx="5486640" cy="3718800"/>
          </a:xfrm>
          <a:prstGeom prst="rect">
            <a:avLst/>
          </a:prstGeom>
          <a:solidFill>
            <a:srgbClr val="0A1A10"/>
          </a:solidFill>
          <a:ln w="19050">
            <a:solidFill>
              <a:srgbClr val="1A6B5A"/>
            </a:solidFill>
          </a:ln>
        </p:spPr>
      </p:sp>
      <p:sp>
        <p:nvSpPr>
          <p:cNvPr id="14" name="GalleryText"/>
          <p:cNvSpPr/>
          <p:nvPr/>
        </p:nvSpPr>
        <p:spPr>
          <a:xfrm>
            <a:off x="6446400" y="3029520"/>
            <a:ext cx="5303760" cy="3596040"/>
          </a:xfrm>
          <a:prstGeom prst="rect">
            <a:avLst/>
          </a:prstGeom>
          <a:noFill/>
          <a:ln/>
        </p:spPr>
        <p:txBody>
          <a:bodyPr wrap="square" lIns="91440" tIns="91440" rIns="91440" bIns="9144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A6B5A"/>
                </a:solidFill>
                <a:latin typeface="Georgia" pitchFamily="34" charset="0"/>
              </a:rPr>
              <a:t>🖼️ The Living Gallery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C8E6C9"/>
                </a:solidFill>
                <a:latin typeface="Calibri" pitchFamily="34" charset="0"/>
              </a:rPr>
              <a:t>Use the high walls, corridors, and stained-glass backdrops to display art by local residents and youth.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E8B84B"/>
                </a:solidFill>
                <a:latin typeface="Calibri" pitchFamily="34" charset="0"/>
              </a:rPr>
              <a:t>Hang art with price tags.</a:t>
            </a:r>
            <a:r>
              <a:rPr lang="en-US" sz="1400" dirty="0">
                <a:solidFill>
                  <a:srgbClr val="C8E6C9"/>
                </a:solidFill>
                <a:latin typeface="Calibri" pitchFamily="34" charset="0"/>
              </a:rPr>
              <a:t> When a local artist makes a sale, their mindset instantly shifts from “I am struggling” to “I am a professional creator.”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C8E6C9"/>
                </a:solidFill>
                <a:latin typeface="Calibri" pitchFamily="34" charset="0"/>
              </a:rPr>
              <a:t>Partner with schools and nonprofits for youth art mentorship programs during weekdays.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eekly Blueprint">
    <p:bg>
      <p:bgPr>
        <a:solidFill>
          <a:srgbClr val="F2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Bg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3D1A4B"/>
          </a:solidFill>
          <a:ln w="12700">
            <a:solidFill>
              <a:srgbClr val="3D1A4B"/>
            </a:solidFill>
          </a:ln>
        </p:spPr>
      </p:sp>
      <p:sp>
        <p:nvSpPr>
          <p:cNvPr id="3" name="HeaderText"/>
          <p:cNvSpPr/>
          <p:nvPr/>
        </p:nvSpPr>
        <p:spPr>
          <a:xfrm>
            <a:off x="594360" y="91440"/>
            <a:ext cx="7620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B84B"/>
                </a:solidFill>
                <a:latin typeface="Calibri" pitchFamily="34" charset="0"/>
              </a:rPr>
              <a:t>WEEKLY PROGRAMMING BLUEPRINT</a:t>
            </a:r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</a:rPr>
              <a:t>The St. Mark Agora Marketplace Week</a:t>
            </a:r>
          </a:p>
        </p:txBody>
      </p:sp>
      <p:sp>
        <p:nvSpPr>
          <p:cNvPr id="4" name="Day1Hdr"/>
          <p:cNvSpPr/>
          <p:nvPr/>
        </p:nvSpPr>
        <p:spPr>
          <a:xfrm>
            <a:off x="91440" y="1188720"/>
            <a:ext cx="1645920" cy="457200"/>
          </a:xfrm>
          <a:prstGeom prst="rect">
            <a:avLst/>
          </a:prstGeom>
          <a:solidFill>
            <a:srgbClr val="5A2D72"/>
          </a:solidFill>
          <a:ln w="12700">
            <a:solidFill>
              <a:srgbClr val="5A2D72"/>
            </a:solidFill>
          </a:ln>
        </p:spPr>
      </p:sp>
      <p:sp>
        <p:nvSpPr>
          <p:cNvPr id="5" name="Day1HdrText"/>
          <p:cNvSpPr/>
          <p:nvPr/>
        </p:nvSpPr>
        <p:spPr>
          <a:xfrm>
            <a:off x="91440" y="1188720"/>
            <a:ext cx="164592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</a:rPr>
              <a:t>MON – TUE</a:t>
            </a:r>
          </a:p>
        </p:txBody>
      </p:sp>
      <p:sp>
        <p:nvSpPr>
          <p:cNvPr id="6" name="Day1Body"/>
          <p:cNvSpPr/>
          <p:nvPr/>
        </p:nvSpPr>
        <p:spPr>
          <a:xfrm>
            <a:off x="91440" y="1645920"/>
            <a:ext cx="1645920" cy="5121840"/>
          </a:xfrm>
          <a:prstGeom prst="rect">
            <a:avLst/>
          </a:prstGeom>
          <a:solidFill>
            <a:srgbClr val="5A2D72">
              <a:alpha val="15000"/>
            </a:srgbClr>
          </a:solidFill>
          <a:ln w="12700">
            <a:solidFill>
              <a:srgbClr val="5A2D72">
                <a:alpha val="40000"/>
              </a:srgbClr>
            </a:solidFill>
          </a:ln>
        </p:spPr>
      </p:sp>
      <p:sp>
        <p:nvSpPr>
          <p:cNvPr id="7" name="Day1BodyText"/>
          <p:cNvSpPr/>
          <p:nvPr/>
        </p:nvSpPr>
        <p:spPr>
          <a:xfrm>
            <a:off x="182880" y="1706880"/>
            <a:ext cx="1463040" cy="5030400"/>
          </a:xfrm>
          <a:prstGeom prst="rect">
            <a:avLst/>
          </a:prstGeom>
          <a:noFill/>
          <a:ln/>
        </p:spPr>
        <p:txBody>
          <a:bodyPr wrap="square" lIns="45720" tIns="91440" rIns="45720" bIns="4572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5A2D72"/>
                </a:solidFill>
                <a:latin typeface="Calibri" pitchFamily="34" charset="0"/>
              </a:rPr>
              <a:t>Incubation &amp; Prep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Vendor restock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Coworking space open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Evening: Business Incubator classes</a:t>
            </a:r>
          </a:p>
        </p:txBody>
      </p:sp>
      <p:sp>
        <p:nvSpPr>
          <p:cNvPr id="8" name="Day2Hdr"/>
          <p:cNvSpPr/>
          <p:nvPr/>
        </p:nvSpPr>
        <p:spPr>
          <a:xfrm>
            <a:off x="1828800" y="1188720"/>
            <a:ext cx="1645920" cy="457200"/>
          </a:xfrm>
          <a:prstGeom prst="rect">
            <a:avLst/>
          </a:prstGeom>
          <a:solidFill>
            <a:srgbClr val="1A6B5A"/>
          </a:solidFill>
          <a:ln w="12700">
            <a:solidFill/>
          </a:ln>
        </p:spPr>
      </p:sp>
      <p:sp>
        <p:nvSpPr>
          <p:cNvPr id="9" name="Day2HdrText"/>
          <p:cNvSpPr/>
          <p:nvPr/>
        </p:nvSpPr>
        <p:spPr>
          <a:xfrm>
            <a:off x="1828800" y="1188720"/>
            <a:ext cx="164592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</a:rPr>
              <a:t>WED</a:t>
            </a:r>
          </a:p>
        </p:txBody>
      </p:sp>
      <p:sp>
        <p:nvSpPr>
          <p:cNvPr id="10" name="Day2Body"/>
          <p:cNvSpPr/>
          <p:nvPr/>
        </p:nvSpPr>
        <p:spPr>
          <a:xfrm>
            <a:off x="1828800" y="1645920"/>
            <a:ext cx="1645920" cy="5121840"/>
          </a:xfrm>
          <a:prstGeom prst="rect">
            <a:avLst/>
          </a:prstGeom>
          <a:solidFill>
            <a:srgbClr val="1A6B5A">
              <a:alpha val="12000"/>
            </a:srgbClr>
          </a:solidFill>
          <a:ln w="12700">
            <a:solidFill>
              <a:srgbClr val="1A6B5A">
                <a:alpha val="35000"/>
              </a:srgbClr>
            </a:solidFill>
          </a:ln>
        </p:spPr>
      </p:sp>
      <p:sp>
        <p:nvSpPr>
          <p:cNvPr id="11" name="Day2BodyText"/>
          <p:cNvSpPr/>
          <p:nvPr/>
        </p:nvSpPr>
        <p:spPr>
          <a:xfrm>
            <a:off x="1920240" y="1706880"/>
            <a:ext cx="1463040" cy="5030400"/>
          </a:xfrm>
          <a:prstGeom prst="rect">
            <a:avLst/>
          </a:prstGeom>
          <a:noFill/>
          <a:ln/>
        </p:spPr>
        <p:txBody>
          <a:bodyPr wrap="square" lIns="45720" tIns="91440" rIns="45720" bIns="4572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6B5A"/>
                </a:solidFill>
                <a:latin typeface="Calibri" pitchFamily="34" charset="0"/>
              </a:rPr>
              <a:t>Wellness &amp; Worship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Midweek Market 8AM-2PM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Youth arts workshops 3-5PM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Gospel choir + community dinner 6-8PM</a:t>
            </a:r>
          </a:p>
        </p:txBody>
      </p:sp>
      <p:sp>
        <p:nvSpPr>
          <p:cNvPr id="12" name="Day3Hdr"/>
          <p:cNvSpPr/>
          <p:nvPr/>
        </p:nvSpPr>
        <p:spPr>
          <a:xfrm>
            <a:off x="3566160" y="1188720"/>
            <a:ext cx="1645920" cy="457200"/>
          </a:xfrm>
          <a:prstGeom prst="rect">
            <a:avLst/>
          </a:prstGeom>
          <a:solidFill>
            <a:srgbClr val="3D1A4B"/>
          </a:solidFill>
          <a:ln w="12700">
            <a:solidFill/>
          </a:ln>
        </p:spPr>
      </p:sp>
      <p:sp>
        <p:nvSpPr>
          <p:cNvPr id="13" name="Day3HdrText"/>
          <p:cNvSpPr/>
          <p:nvPr/>
        </p:nvSpPr>
        <p:spPr>
          <a:xfrm>
            <a:off x="3566160" y="1188720"/>
            <a:ext cx="164592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</a:rPr>
              <a:t>THU</a:t>
            </a:r>
          </a:p>
        </p:txBody>
      </p:sp>
      <p:sp>
        <p:nvSpPr>
          <p:cNvPr id="14" name="Day3Body"/>
          <p:cNvSpPr/>
          <p:nvPr/>
        </p:nvSpPr>
        <p:spPr>
          <a:xfrm>
            <a:off x="3566160" y="1645920"/>
            <a:ext cx="1645920" cy="5121840"/>
          </a:xfrm>
          <a:prstGeom prst="rect">
            <a:avLst/>
          </a:prstGeom>
          <a:solidFill>
            <a:srgbClr val="3D1A4B">
              <a:alpha val="10000"/>
            </a:srgbClr>
          </a:solidFill>
          <a:ln w="12700">
            <a:solidFill>
              <a:srgbClr val="3D1A4B">
                <a:alpha val="30000"/>
              </a:srgbClr>
            </a:solidFill>
          </a:ln>
        </p:spPr>
      </p:sp>
      <p:sp>
        <p:nvSpPr>
          <p:cNvPr id="15" name="Day3BodyText"/>
          <p:cNvSpPr/>
          <p:nvPr/>
        </p:nvSpPr>
        <p:spPr>
          <a:xfrm>
            <a:off x="3657600" y="1706880"/>
            <a:ext cx="1463040" cy="5030400"/>
          </a:xfrm>
          <a:prstGeom prst="rect">
            <a:avLst/>
          </a:prstGeom>
          <a:noFill/>
          <a:ln/>
        </p:spPr>
        <p:txBody>
          <a:bodyPr wrap="square" lIns="45720" tIns="91440" rIns="45720" bIns="4572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D1A4B"/>
                </a:solidFill>
                <a:latin typeface="Calibri" pitchFamily="34" charset="0"/>
              </a:rPr>
              <a:t>Spoken Word &amp; Ideas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Full market 11AM-7PM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Voices of the Community Open Mic 7:30-10PM</a:t>
            </a:r>
          </a:p>
        </p:txBody>
      </p:sp>
      <p:sp>
        <p:nvSpPr>
          <p:cNvPr id="16" name="Day4Hdr"/>
          <p:cNvSpPr/>
          <p:nvPr/>
        </p:nvSpPr>
        <p:spPr>
          <a:xfrm>
            <a:off x="5303520" y="1188720"/>
            <a:ext cx="1645920" cy="457200"/>
          </a:xfrm>
          <a:prstGeom prst="rect">
            <a:avLst/>
          </a:prstGeom>
          <a:solidFill>
            <a:srgbClr val="7A5A1A"/>
          </a:solidFill>
          <a:ln w="12700">
            <a:solidFill/>
          </a:ln>
        </p:spPr>
      </p:sp>
      <p:sp>
        <p:nvSpPr>
          <p:cNvPr id="17" name="Day4HdrText"/>
          <p:cNvSpPr/>
          <p:nvPr/>
        </p:nvSpPr>
        <p:spPr>
          <a:xfrm>
            <a:off x="5303520" y="1188720"/>
            <a:ext cx="164592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</a:rPr>
              <a:t>FRI</a:t>
            </a:r>
          </a:p>
        </p:txBody>
      </p:sp>
      <p:sp>
        <p:nvSpPr>
          <p:cNvPr id="18" name="Day4Body"/>
          <p:cNvSpPr/>
          <p:nvPr/>
        </p:nvSpPr>
        <p:spPr>
          <a:xfrm>
            <a:off x="5303520" y="1645920"/>
            <a:ext cx="1645920" cy="5121840"/>
          </a:xfrm>
          <a:prstGeom prst="rect">
            <a:avLst/>
          </a:prstGeom>
          <a:solidFill>
            <a:srgbClr val="E8B84B">
              <a:alpha val="15000"/>
            </a:srgbClr>
          </a:solidFill>
          <a:ln w="12700">
            <a:solidFill>
              <a:srgbClr val="E8B84B">
                <a:alpha val="40000"/>
              </a:srgbClr>
            </a:solidFill>
          </a:ln>
        </p:spPr>
      </p:sp>
      <p:sp>
        <p:nvSpPr>
          <p:cNvPr id="19" name="Day4BodyText"/>
          <p:cNvSpPr/>
          <p:nvPr/>
        </p:nvSpPr>
        <p:spPr>
          <a:xfrm>
            <a:off x="5394960" y="1706880"/>
            <a:ext cx="1463040" cy="5030400"/>
          </a:xfrm>
          <a:prstGeom prst="rect">
            <a:avLst/>
          </a:prstGeom>
          <a:noFill/>
          <a:ln/>
        </p:spPr>
        <p:txBody>
          <a:bodyPr wrap="square" lIns="45720" tIns="91440" rIns="45720" bIns="4572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7A5A1A"/>
                </a:solidFill>
                <a:latin typeface="Calibri" pitchFamily="34" charset="0"/>
              </a:rPr>
              <a:t>Jazz, Culture &amp; Commerce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Daytime trade 11AM-6PM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Sanctuary Jazz Cafe + late vendors 7-11PM</a:t>
            </a:r>
          </a:p>
        </p:txBody>
      </p:sp>
      <p:sp>
        <p:nvSpPr>
          <p:cNvPr id="20" name="Day5Hdr"/>
          <p:cNvSpPr/>
          <p:nvPr/>
        </p:nvSpPr>
        <p:spPr>
          <a:xfrm>
            <a:off x="7040880" y="1188720"/>
            <a:ext cx="1645920" cy="457200"/>
          </a:xfrm>
          <a:prstGeom prst="rect">
            <a:avLst/>
          </a:prstGeom>
          <a:solidFill>
            <a:srgbClr val="B84A2F"/>
          </a:solidFill>
          <a:ln w="12700">
            <a:solidFill/>
          </a:ln>
        </p:spPr>
      </p:sp>
      <p:sp>
        <p:nvSpPr>
          <p:cNvPr id="21" name="Day5HdrText"/>
          <p:cNvSpPr/>
          <p:nvPr/>
        </p:nvSpPr>
        <p:spPr>
          <a:xfrm>
            <a:off x="7040880" y="1188720"/>
            <a:ext cx="164592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</a:rPr>
              <a:t>SAT</a:t>
            </a:r>
          </a:p>
        </p:txBody>
      </p:sp>
      <p:sp>
        <p:nvSpPr>
          <p:cNvPr id="22" name="Day5Body"/>
          <p:cNvSpPr/>
          <p:nvPr/>
        </p:nvSpPr>
        <p:spPr>
          <a:xfrm>
            <a:off x="7040880" y="1645920"/>
            <a:ext cx="1645920" cy="5121840"/>
          </a:xfrm>
          <a:prstGeom prst="rect">
            <a:avLst/>
          </a:prstGeom>
          <a:solidFill>
            <a:srgbClr val="B84A2F">
              <a:alpha val="12000"/>
            </a:srgbClr>
          </a:solidFill>
          <a:ln w="12700">
            <a:solidFill>
              <a:srgbClr val="B84A2F">
                <a:alpha val="35000"/>
              </a:srgbClr>
            </a:solidFill>
          </a:ln>
        </p:spPr>
      </p:sp>
      <p:sp>
        <p:nvSpPr>
          <p:cNvPr id="23" name="Day5BodyText"/>
          <p:cNvSpPr/>
          <p:nvPr/>
        </p:nvSpPr>
        <p:spPr>
          <a:xfrm>
            <a:off x="7132320" y="1706880"/>
            <a:ext cx="1463040" cy="5030400"/>
          </a:xfrm>
          <a:prstGeom prst="rect">
            <a:avLst/>
          </a:prstGeom>
          <a:noFill/>
          <a:ln/>
        </p:spPr>
        <p:txBody>
          <a:bodyPr wrap="square" lIns="45720" tIns="91440" rIns="45720" bIns="4572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B84A2F"/>
                </a:solidFill>
                <a:latin typeface="Calibri" pitchFamily="34" charset="0"/>
              </a:rPr>
              <a:t>Grand Bazaar &amp; Theatre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Saturday Bazaar 9AM-4PM + outdoor market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Neighbourhood Theatre 5-7PM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Art Gallery Reception 7-9PM</a:t>
            </a:r>
          </a:p>
        </p:txBody>
      </p:sp>
      <p:sp>
        <p:nvSpPr>
          <p:cNvPr id="24" name="Day6Hdr"/>
          <p:cNvSpPr/>
          <p:nvPr/>
        </p:nvSpPr>
        <p:spPr>
          <a:xfrm>
            <a:off x="8778240" y="1188720"/>
            <a:ext cx="1645920" cy="457200"/>
          </a:xfrm>
          <a:prstGeom prst="rect">
            <a:avLst/>
          </a:prstGeom>
          <a:solidFill>
            <a:srgbClr val="C9922A"/>
          </a:solidFill>
          <a:ln w="12700">
            <a:solidFill/>
          </a:ln>
        </p:spPr>
      </p:sp>
      <p:sp>
        <p:nvSpPr>
          <p:cNvPr id="25" name="Day6HdrText"/>
          <p:cNvSpPr/>
          <p:nvPr/>
        </p:nvSpPr>
        <p:spPr>
          <a:xfrm>
            <a:off x="8778240" y="1188720"/>
            <a:ext cx="164592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</a:rPr>
              <a:t>SUN</a:t>
            </a:r>
          </a:p>
        </p:txBody>
      </p:sp>
      <p:sp>
        <p:nvSpPr>
          <p:cNvPr id="26" name="Day6Body"/>
          <p:cNvSpPr/>
          <p:nvPr/>
        </p:nvSpPr>
        <p:spPr>
          <a:xfrm>
            <a:off x="8778240" y="1645920"/>
            <a:ext cx="1645920" cy="5121840"/>
          </a:xfrm>
          <a:prstGeom prst="rect">
            <a:avLst/>
          </a:prstGeom>
          <a:solidFill>
            <a:srgbClr val="C9922A">
              <a:alpha val="15000"/>
            </a:srgbClr>
          </a:solidFill>
          <a:ln w="12700">
            <a:solidFill>
              <a:srgbClr val="C9922A">
                <a:alpha val="40000"/>
              </a:srgbClr>
            </a:solidFill>
          </a:ln>
        </p:spPr>
      </p:sp>
      <p:sp>
        <p:nvSpPr>
          <p:cNvPr id="27" name="Day6BodyText"/>
          <p:cNvSpPr/>
          <p:nvPr/>
        </p:nvSpPr>
        <p:spPr>
          <a:xfrm>
            <a:off x="8869680" y="1706880"/>
            <a:ext cx="1463040" cy="5030400"/>
          </a:xfrm>
          <a:prstGeom prst="rect">
            <a:avLst/>
          </a:prstGeom>
          <a:noFill/>
          <a:ln/>
        </p:spPr>
        <p:txBody>
          <a:bodyPr wrap="square" lIns="45720" tIns="91440" rIns="45720" bIns="4572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7A5A1A"/>
                </a:solidFill>
                <a:latin typeface="Calibri" pitchFamily="34" charset="0"/>
              </a:rPr>
              <a:t>Brunch &amp; Rest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Shalom Brunch 11AM-4PM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Soul, jazz, or classical music background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/>
              </a:rPr>
              <a:t>Market closes 4PM</a:t>
            </a:r>
          </a:p>
        </p:txBody>
      </p:sp>
      <p:sp>
        <p:nvSpPr>
          <p:cNvPr id="28" name="KeyRule"/>
          <p:cNvSpPr/>
          <p:nvPr/>
        </p:nvSpPr>
        <p:spPr>
          <a:xfrm>
            <a:off x="10515600" y="1645920"/>
            <a:ext cx="1463040" cy="5121840"/>
          </a:xfrm>
          <a:prstGeom prst="rect">
            <a:avLst/>
          </a:prstGeom>
          <a:solidFill>
            <a:srgbClr val="3D1A4B"/>
          </a:solidFill>
          <a:ln w="12700">
            <a:solidFill/>
          </a:ln>
        </p:spPr>
      </p:sp>
      <p:sp>
        <p:nvSpPr>
          <p:cNvPr id="29" name="KeyRuleText"/>
          <p:cNvSpPr/>
          <p:nvPr/>
        </p:nvSpPr>
        <p:spPr>
          <a:xfrm>
            <a:off x="10607040" y="1706880"/>
            <a:ext cx="1280160" cy="5030400"/>
          </a:xfrm>
          <a:prstGeom prst="rect">
            <a:avLst/>
          </a:prstGeom>
          <a:noFill/>
          <a:ln/>
        </p:spPr>
        <p:txBody>
          <a:bodyPr wrap="square" lIns="45720" tIns="91440" rIns="45720" bIns="4572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8B84B"/>
                </a:solidFill>
                <a:latin typeface="Calibri" pitchFamily="34" charset="0"/>
              </a:rPr>
              <a:t>Key Rules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E0D5F0"/>
                </a:solidFill>
                <a:latin typeface="Calibri" pitchFamily="34" charset="0"/>
              </a:rPr>
              <a:t>80/20 Audio: Low music during retail hours, full sound for evening events only.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E0D5F0"/>
                </a:solidFill>
                <a:latin typeface="Calibri" pitchFamily="34" charset="0"/>
              </a:rPr>
              <a:t>Cross-Promotion: Route event attendees through vendor stalls on the way to their seats.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73309" y="0"/>
            <a:ext cx="5432821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94122" y="0"/>
            <a:ext cx="5943600" cy="6858000"/>
          </a:xfrm>
          <a:prstGeom prst="rect">
            <a:avLst/>
          </a:prstGeom>
          <a:solidFill>
            <a:srgbClr val="1E5631">
              <a:alpha val="60000"/>
            </a:srgbClr>
          </a:solidFill>
          <a:ln w="12700">
            <a:solidFill>
              <a:srgbClr val="1E5631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502920" cy="6858000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77240" y="365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SPONSORSHIP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77240" y="822960"/>
            <a:ext cx="5212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Put Your Brand</a:t>
            </a:r>
            <a:endParaRPr lang="en-US" sz="30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the Center of</a:t>
            </a:r>
            <a:endParaRPr lang="en-US" sz="30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Atlanta Culture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777240" y="2880360"/>
            <a:ext cx="4114800" cy="5486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3063240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St. Mark's draws Atlanta's most engaged audiences — arts lovers, community leaders, families, young professionals, and cultural tastemakers.</a:t>
            </a:r>
            <a:endParaRPr lang="en-US" sz="1300" dirty="0"/>
          </a:p>
          <a:p>
            <a:pPr marL="0" indent="0">
              <a:lnSpc>
                <a:spcPct val="150000"/>
              </a:lnSpc>
              <a:buNone/>
            </a:pPr>
            <a:endParaRPr lang="en-US" sz="13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Sponsoring our events means your brand is woven into experiences people will remember.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777240" y="5120640"/>
            <a:ext cx="1645920" cy="1371600"/>
          </a:xfrm>
          <a:prstGeom prst="rect">
            <a:avLst/>
          </a:prstGeom>
          <a:solidFill>
            <a:srgbClr val="3D1A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523036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777240" y="58521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Sponsorable</a:t>
            </a:r>
            <a:endParaRPr lang="en-US" sz="9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Series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606040" y="5120640"/>
            <a:ext cx="1645920" cy="1371600"/>
          </a:xfrm>
          <a:prstGeom prst="rect">
            <a:avLst/>
          </a:prstGeom>
          <a:solidFill>
            <a:srgbClr val="0F667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606040" y="523036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2606040" y="58521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</a:t>
            </a:r>
            <a:endParaRPr lang="en-US" sz="9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Categories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4434840" y="5120640"/>
            <a:ext cx="1645920" cy="1371600"/>
          </a:xfrm>
          <a:prstGeom prst="rect">
            <a:avLst/>
          </a:prstGeom>
          <a:solidFill>
            <a:srgbClr val="1E563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434840" y="523036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ATL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4434840" y="58521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</a:t>
            </a:r>
            <a:endParaRPr lang="en-US" sz="9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Westside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32588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91440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SPONSORABLE EVENTS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0972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Series. Four Opportunities to Own the Stage.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65760" y="1508760"/>
            <a:ext cx="566928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508760"/>
            <a:ext cx="5669280" cy="64008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1508760"/>
            <a:ext cx="502920" cy="2377440"/>
          </a:xfrm>
          <a:prstGeom prst="rect">
            <a:avLst/>
          </a:prstGeom>
          <a:solidFill>
            <a:srgbClr val="0F6674">
              <a:alpha val="12000"/>
            </a:srgbClr>
          </a:solidFill>
          <a:ln w="12700">
            <a:solidFill>
              <a:srgbClr val="0F6674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636776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F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CONCERT &amp; LIVE MUSIC SERIES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05840" y="194767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Sounds at The Mark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005840" y="251460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outdoor concerts — jazz, gospel, R&amp;B, afrobeats, indie. A stage unlike any other in Atlanta.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005840" y="3520440"/>
            <a:ext cx="2011680" cy="25603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352044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· Spring–Fall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263640" y="1508760"/>
            <a:ext cx="566928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263640" y="1508760"/>
            <a:ext cx="5669280" cy="64008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63640" y="1508760"/>
            <a:ext cx="502920" cy="2377440"/>
          </a:xfrm>
          <a:prstGeom prst="rect">
            <a:avLst/>
          </a:prstGeom>
          <a:solidFill>
            <a:srgbClr val="5C2D72">
              <a:alpha val="12000"/>
            </a:srgbClr>
          </a:solidFill>
          <a:ln w="12700">
            <a:solidFill>
              <a:srgbClr val="5C2D72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03720" y="1636776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5C2D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EXHIBITION SERIES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903720" y="194767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Walls &amp; Works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6903720" y="251460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Rotating gallery installations using the stone walls as canvas. Local and regional artists.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03720" y="3520440"/>
            <a:ext cx="2011680" cy="256032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903720" y="352044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Exhibitions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65760" y="4069080"/>
            <a:ext cx="566928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65760" y="4069080"/>
            <a:ext cx="5669280" cy="64008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65760" y="4069080"/>
            <a:ext cx="502920" cy="2377440"/>
          </a:xfrm>
          <a:prstGeom prst="rect">
            <a:avLst/>
          </a:prstGeom>
          <a:solidFill>
            <a:srgbClr val="B84A2F">
              <a:alpha val="12000"/>
            </a:srgbClr>
          </a:solidFill>
          <a:ln w="12700">
            <a:solidFill>
              <a:srgbClr val="B84A2F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05840" y="4197096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B84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POETRY &amp; SPOKEN WORD SERIES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05840" y="450799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Spoken Word at the Stone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1005840" y="507492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mic nights, slam competitions, and curated showcases amplifying Atlanta's literary voices.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005840" y="6080760"/>
            <a:ext cx="2011680" cy="25603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05840" y="608076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Series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6263640" y="4069080"/>
            <a:ext cx="566928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263640" y="4069080"/>
            <a:ext cx="5669280" cy="6400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263640" y="4069080"/>
            <a:ext cx="502920" cy="2377440"/>
          </a:xfrm>
          <a:prstGeom prst="rect">
            <a:avLst/>
          </a:prstGeom>
          <a:solidFill>
            <a:srgbClr val="1E5631">
              <a:alpha val="12000"/>
            </a:srgbClr>
          </a:solidFill>
          <a:ln w="12700">
            <a:solidFill>
              <a:srgbClr val="1E5631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903720" y="4197096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FESTIVAL SERIES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6903720" y="450799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Westside Market &amp; Fest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6903720" y="507492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community marketplace and cultural festival celebrating the food, art, music of the Historic Westside.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03720" y="6080760"/>
            <a:ext cx="2011680" cy="25603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903720" y="608076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2–3x per Year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325880"/>
          </a:xfrm>
          <a:prstGeom prst="rect">
            <a:avLst/>
          </a:prstGeom>
          <a:solidFill>
            <a:srgbClr val="3D1A4B"/>
          </a:solidFill>
          <a:ln w="12700">
            <a:solidFill>
              <a:srgbClr val="3D1A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91440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SPONSORSHIP PACKAGES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Your Level of Partnership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20040" y="1481328"/>
            <a:ext cx="2743200" cy="5138928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29768" y="1572768"/>
            <a:ext cx="252374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PRESENTING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3D1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SPONSOR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2359152"/>
            <a:ext cx="2468880" cy="36576"/>
          </a:xfrm>
          <a:prstGeom prst="rect">
            <a:avLst/>
          </a:prstGeom>
          <a:solidFill>
            <a:srgbClr val="3D1A4B">
              <a:alpha val="50000"/>
            </a:srgbClr>
          </a:solidFill>
          <a:ln w="12700">
            <a:solidFill>
              <a:srgbClr val="3D1A4B">
                <a:alpha val="5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2487168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Presenting Sponsor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4632" y="29260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presenting sponsor of one full event series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84632" y="33832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logo on ALL event marketing &amp; materials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4632" y="38404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On-site branded activation space every event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4632" y="42976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VIP tickets to all series events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84632" y="47548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social media campaign (pre &amp; post)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84632" y="52120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on venue website &amp; event signage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84632" y="56692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Sponsored intro moment at each event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84632" y="61264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3D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advisory opportunity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9544" y="1481328"/>
            <a:ext cx="2743200" cy="5138928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319272" y="1572768"/>
            <a:ext cx="252374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SIGNATURE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SPONSOR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3346704" y="2359152"/>
            <a:ext cx="246888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00984" y="2487168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Event Sponsor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374136" y="29260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sponsor of one signature event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374136" y="33832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Prominent logo on event marketing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374136" y="38404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On-site branded presence at the event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374136" y="42976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VIP tickets to sponsored event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374136" y="47548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recognition pre &amp; post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3374136" y="52120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on event signage &amp; programs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099048" y="1481328"/>
            <a:ext cx="2743200" cy="513892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208776" y="1572768"/>
            <a:ext cx="252374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COMMUNITY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SPONSOR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6236208" y="2359152"/>
            <a:ext cx="246888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90488" y="2487168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Partner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6263640" y="29260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on event materials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263640" y="33832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recognition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263640" y="38404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Complimentary event tickets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6263640" y="42976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on venue website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6263640" y="47548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 in programs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8988552" y="1481328"/>
            <a:ext cx="2743200" cy="5138928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9098280" y="1572768"/>
            <a:ext cx="252374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IN-KIND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</a:t>
            </a:r>
            <a:endParaRPr lang="en-US" sz="1350" dirty="0"/>
          </a:p>
        </p:txBody>
      </p:sp>
      <p:sp>
        <p:nvSpPr>
          <p:cNvPr id="38" name="Shape 36"/>
          <p:cNvSpPr/>
          <p:nvPr/>
        </p:nvSpPr>
        <p:spPr>
          <a:xfrm>
            <a:off x="9125712" y="2359152"/>
            <a:ext cx="2468880" cy="365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079992" y="2487168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 &amp; Services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9153144" y="29260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or service featured at events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9153144" y="33832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Co-branded social media posts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9153144" y="38404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 in programs</a:t>
            </a:r>
            <a:endParaRPr lang="en-US" sz="1050" dirty="0"/>
          </a:p>
        </p:txBody>
      </p:sp>
      <p:sp>
        <p:nvSpPr>
          <p:cNvPr id="43" name="Text 41"/>
          <p:cNvSpPr/>
          <p:nvPr/>
        </p:nvSpPr>
        <p:spPr>
          <a:xfrm>
            <a:off x="9153144" y="42976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Complimentary tickets</a:t>
            </a:r>
            <a:endParaRPr lang="en-US" sz="1050" dirty="0"/>
          </a:p>
        </p:txBody>
      </p:sp>
      <p:sp>
        <p:nvSpPr>
          <p:cNvPr id="44" name="Text 42"/>
          <p:cNvSpPr/>
          <p:nvPr/>
        </p:nvSpPr>
        <p:spPr>
          <a:xfrm>
            <a:off x="457200" y="6601968"/>
            <a:ext cx="11247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7A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packages are flexible and customizable — we welcome conversations.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188720"/>
          </a:xfrm>
          <a:prstGeom prst="rect">
            <a:avLst/>
          </a:prstGeom>
          <a:solidFill>
            <a:srgbClr val="3D1A4B"/>
          </a:solidFill>
          <a:ln w="12700">
            <a:solidFill>
              <a:srgbClr val="3D1A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PROGRAMMING CALENDAR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475488"/>
            <a:ext cx="9144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June – December 2026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766560" y="73152"/>
            <a:ext cx="164592" cy="16459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86016" y="73152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Concert &amp; Music</a:t>
            </a:r>
            <a:endParaRPr lang="en-US" sz="850" dirty="0"/>
          </a:p>
        </p:txBody>
      </p:sp>
      <p:sp>
        <p:nvSpPr>
          <p:cNvPr id="7" name="Shape 5"/>
          <p:cNvSpPr/>
          <p:nvPr/>
        </p:nvSpPr>
        <p:spPr>
          <a:xfrm>
            <a:off x="8567928" y="73152"/>
            <a:ext cx="164592" cy="164592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87384" y="73152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&amp; Exhibition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69296" y="73152"/>
            <a:ext cx="164592" cy="16459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88752" y="73152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Spoken Word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6766560" y="512064"/>
            <a:ext cx="164592" cy="16459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86016" y="512064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Fest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8567928" y="512064"/>
            <a:ext cx="164592" cy="164592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787384" y="512064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 Screening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10369296" y="512064"/>
            <a:ext cx="164592" cy="164592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88752" y="512064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Programs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228600" y="1261872"/>
            <a:ext cx="1664208" cy="475488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28600" y="1261872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JUNE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28600" y="1737360"/>
            <a:ext cx="1664208" cy="5056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3464" y="1828800"/>
            <a:ext cx="91440" cy="100584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93192" y="1828800"/>
            <a:ext cx="1463040" cy="1005840"/>
          </a:xfrm>
          <a:prstGeom prst="rect">
            <a:avLst/>
          </a:prstGeom>
          <a:solidFill>
            <a:srgbClr val="0F6674">
              <a:alpha val="10000"/>
            </a:srgbClr>
          </a:solidFill>
          <a:ln w="12700">
            <a:solidFill>
              <a:srgbClr val="0F6674">
                <a:alpha val="35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9768" y="188366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</a:rPr>
              <a:t>HOME DEPOT BACKYARD TAKE OVER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29768" y="2487168"/>
            <a:ext cx="1353312" cy="237744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29768" y="248716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 15-July 15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83464" y="3017520"/>
            <a:ext cx="91440" cy="1005840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3192" y="3017520"/>
            <a:ext cx="1463040" cy="1005840"/>
          </a:xfrm>
          <a:prstGeom prst="rect">
            <a:avLst/>
          </a:prstGeom>
          <a:solidFill>
            <a:srgbClr val="5C2D72">
              <a:alpha val="10000"/>
            </a:srgbClr>
          </a:solidFill>
          <a:ln w="12700">
            <a:solidFill>
              <a:srgbClr val="5C2D72">
                <a:alpha val="35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9768" y="307238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Walls &amp; Works </a:t>
            </a:r>
            <a:r>
              <a:rPr lang="en-US" sz="950" b="1" dirty="0" err="1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Openig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29768" y="3675888"/>
            <a:ext cx="1353312" cy="237744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29768" y="367588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 7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228600" y="6446520"/>
            <a:ext cx="1664208" cy="347472"/>
          </a:xfrm>
          <a:prstGeom prst="rect">
            <a:avLst/>
          </a:prstGeom>
          <a:solidFill>
            <a:srgbClr val="0F6674">
              <a:alpha val="20000"/>
            </a:srgbClr>
          </a:solidFill>
          <a:ln w="12700">
            <a:solidFill>
              <a:srgbClr val="0F6674">
                <a:alpha val="40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28600" y="6446520"/>
            <a:ext cx="1664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Rentals Available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1947672" y="1261872"/>
            <a:ext cx="1664208" cy="475488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947672" y="1261872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JULY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1947672" y="1737360"/>
            <a:ext cx="1664208" cy="5056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002536" y="1828800"/>
            <a:ext cx="91440" cy="100584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112264" y="1828800"/>
            <a:ext cx="1463040" cy="1005840"/>
          </a:xfrm>
          <a:prstGeom prst="rect">
            <a:avLst/>
          </a:prstGeom>
          <a:solidFill>
            <a:srgbClr val="0F6674">
              <a:alpha val="10000"/>
            </a:srgbClr>
          </a:solidFill>
          <a:ln w="12700">
            <a:solidFill>
              <a:srgbClr val="0F6674">
                <a:alpha val="35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2148840" y="188366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Sounds at St. Mark's</a:t>
            </a:r>
            <a:endParaRPr lang="en-US" sz="950" dirty="0"/>
          </a:p>
        </p:txBody>
      </p:sp>
      <p:sp>
        <p:nvSpPr>
          <p:cNvPr id="43" name="Shape 41"/>
          <p:cNvSpPr/>
          <p:nvPr/>
        </p:nvSpPr>
        <p:spPr>
          <a:xfrm>
            <a:off x="2148840" y="2487168"/>
            <a:ext cx="1353312" cy="237744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2148840" y="248716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3rd Sat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2002536" y="3017520"/>
            <a:ext cx="91440" cy="100584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112264" y="3017520"/>
            <a:ext cx="1463040" cy="1005840"/>
          </a:xfrm>
          <a:prstGeom prst="rect">
            <a:avLst/>
          </a:prstGeom>
          <a:solidFill>
            <a:srgbClr val="1E5631">
              <a:alpha val="10000"/>
            </a:srgbClr>
          </a:solidFill>
          <a:ln w="12700">
            <a:solidFill>
              <a:srgbClr val="1E5631">
                <a:alpha val="35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148840" y="307238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Westside Market &amp; Fest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2148840" y="3675888"/>
            <a:ext cx="1353312" cy="237744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148840" y="367588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 12</a:t>
            </a:r>
            <a:endParaRPr lang="en-US" sz="800" dirty="0"/>
          </a:p>
        </p:txBody>
      </p:sp>
      <p:sp>
        <p:nvSpPr>
          <p:cNvPr id="50" name="Shape 48"/>
          <p:cNvSpPr/>
          <p:nvPr/>
        </p:nvSpPr>
        <p:spPr>
          <a:xfrm>
            <a:off x="2002536" y="4206240"/>
            <a:ext cx="91440" cy="1005840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2112264" y="4206240"/>
            <a:ext cx="1463040" cy="1005840"/>
          </a:xfrm>
          <a:prstGeom prst="rect">
            <a:avLst/>
          </a:prstGeom>
          <a:solidFill>
            <a:srgbClr val="C9922A">
              <a:alpha val="10000"/>
            </a:srgbClr>
          </a:solidFill>
          <a:ln w="12700">
            <a:solidFill>
              <a:srgbClr val="C9922A">
                <a:alpha val="35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2148840" y="426110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Film Screening Night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2148840" y="4864608"/>
            <a:ext cx="1353312" cy="23774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2148840" y="486460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 26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2002536" y="5394960"/>
            <a:ext cx="91440" cy="1005840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2112264" y="5394960"/>
            <a:ext cx="1463040" cy="1005840"/>
          </a:xfrm>
          <a:prstGeom prst="rect">
            <a:avLst/>
          </a:prstGeom>
          <a:solidFill>
            <a:srgbClr val="7A7068">
              <a:alpha val="10000"/>
            </a:srgbClr>
          </a:solidFill>
          <a:ln w="12700">
            <a:solidFill>
              <a:srgbClr val="7A7068">
                <a:alpha val="35000"/>
              </a:srgbClr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2148840" y="544982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Gen Workshop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2148840" y="6053328"/>
            <a:ext cx="1353312" cy="237744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148840" y="605332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Saturdays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1947672" y="6446520"/>
            <a:ext cx="1664208" cy="347472"/>
          </a:xfrm>
          <a:prstGeom prst="rect">
            <a:avLst/>
          </a:prstGeom>
          <a:solidFill>
            <a:srgbClr val="B84A2F">
              <a:alpha val="20000"/>
            </a:srgbClr>
          </a:solidFill>
          <a:ln w="12700">
            <a:solidFill>
              <a:srgbClr val="B84A2F">
                <a:alpha val="40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947672" y="6446520"/>
            <a:ext cx="1664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Rentals Available</a:t>
            </a:r>
            <a:endParaRPr lang="en-US" sz="750" dirty="0"/>
          </a:p>
        </p:txBody>
      </p:sp>
      <p:sp>
        <p:nvSpPr>
          <p:cNvPr id="62" name="Shape 60"/>
          <p:cNvSpPr/>
          <p:nvPr/>
        </p:nvSpPr>
        <p:spPr>
          <a:xfrm>
            <a:off x="3666744" y="1261872"/>
            <a:ext cx="1664208" cy="475488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666744" y="1261872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AUGUST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3666744" y="1737360"/>
            <a:ext cx="1664208" cy="5056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3721608" y="1828800"/>
            <a:ext cx="91440" cy="100584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831336" y="1828800"/>
            <a:ext cx="1463040" cy="1005840"/>
          </a:xfrm>
          <a:prstGeom prst="rect">
            <a:avLst/>
          </a:prstGeom>
          <a:solidFill>
            <a:srgbClr val="0F6674">
              <a:alpha val="10000"/>
            </a:srgbClr>
          </a:solidFill>
          <a:ln w="12700">
            <a:solidFill>
              <a:srgbClr val="0F6674">
                <a:alpha val="35000"/>
              </a:srgbClr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3867912" y="188366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Sounds at St. Mark's</a:t>
            </a:r>
            <a:endParaRPr lang="en-US" sz="950" dirty="0"/>
          </a:p>
        </p:txBody>
      </p:sp>
      <p:sp>
        <p:nvSpPr>
          <p:cNvPr id="68" name="Shape 66"/>
          <p:cNvSpPr/>
          <p:nvPr/>
        </p:nvSpPr>
        <p:spPr>
          <a:xfrm>
            <a:off x="3867912" y="2487168"/>
            <a:ext cx="1353312" cy="237744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3867912" y="248716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3rd Sat</a:t>
            </a:r>
            <a:endParaRPr lang="en-US" sz="800" dirty="0"/>
          </a:p>
        </p:txBody>
      </p:sp>
      <p:sp>
        <p:nvSpPr>
          <p:cNvPr id="70" name="Shape 68"/>
          <p:cNvSpPr/>
          <p:nvPr/>
        </p:nvSpPr>
        <p:spPr>
          <a:xfrm>
            <a:off x="3721608" y="3017520"/>
            <a:ext cx="91440" cy="100584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3831336" y="3017520"/>
            <a:ext cx="1463040" cy="1005840"/>
          </a:xfrm>
          <a:prstGeom prst="rect">
            <a:avLst/>
          </a:prstGeom>
          <a:solidFill>
            <a:srgbClr val="B84A2F">
              <a:alpha val="10000"/>
            </a:srgbClr>
          </a:solidFill>
          <a:ln w="12700">
            <a:solidFill>
              <a:srgbClr val="B84A2F">
                <a:alpha val="35000"/>
              </a:srgbClr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3867912" y="307238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Spoken Word at the Stone</a:t>
            </a:r>
            <a:endParaRPr lang="en-US" sz="950" dirty="0"/>
          </a:p>
        </p:txBody>
      </p:sp>
      <p:sp>
        <p:nvSpPr>
          <p:cNvPr id="73" name="Shape 71"/>
          <p:cNvSpPr/>
          <p:nvPr/>
        </p:nvSpPr>
        <p:spPr>
          <a:xfrm>
            <a:off x="3867912" y="3675888"/>
            <a:ext cx="1353312" cy="237744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3867912" y="367588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 8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3721608" y="4206240"/>
            <a:ext cx="91440" cy="1005840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31336" y="4206240"/>
            <a:ext cx="1463040" cy="1005840"/>
          </a:xfrm>
          <a:prstGeom prst="rect">
            <a:avLst/>
          </a:prstGeom>
          <a:solidFill>
            <a:srgbClr val="7A7068">
              <a:alpha val="10000"/>
            </a:srgbClr>
          </a:solidFill>
          <a:ln w="12700">
            <a:solidFill>
              <a:srgbClr val="7A7068">
                <a:alpha val="35000"/>
              </a:srgbClr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3867912" y="426110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Gen Workshop</a:t>
            </a:r>
            <a:endParaRPr lang="en-US" sz="950" dirty="0"/>
          </a:p>
        </p:txBody>
      </p:sp>
      <p:sp>
        <p:nvSpPr>
          <p:cNvPr id="78" name="Shape 76"/>
          <p:cNvSpPr/>
          <p:nvPr/>
        </p:nvSpPr>
        <p:spPr>
          <a:xfrm>
            <a:off x="3867912" y="4864608"/>
            <a:ext cx="1353312" cy="237744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867912" y="486460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Saturdays</a:t>
            </a:r>
            <a:endParaRPr lang="en-US" sz="800" dirty="0"/>
          </a:p>
        </p:txBody>
      </p:sp>
      <p:sp>
        <p:nvSpPr>
          <p:cNvPr id="80" name="Shape 78"/>
          <p:cNvSpPr/>
          <p:nvPr/>
        </p:nvSpPr>
        <p:spPr>
          <a:xfrm>
            <a:off x="3666744" y="6446520"/>
            <a:ext cx="1664208" cy="347472"/>
          </a:xfrm>
          <a:prstGeom prst="rect">
            <a:avLst/>
          </a:prstGeom>
          <a:solidFill>
            <a:srgbClr val="1E5631">
              <a:alpha val="20000"/>
            </a:srgbClr>
          </a:solidFill>
          <a:ln w="12700">
            <a:solidFill>
              <a:srgbClr val="1E5631">
                <a:alpha val="40000"/>
              </a:srgbClr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3666744" y="6446520"/>
            <a:ext cx="1664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Rentals Available</a:t>
            </a:r>
            <a:endParaRPr lang="en-US" sz="750" dirty="0"/>
          </a:p>
        </p:txBody>
      </p:sp>
      <p:sp>
        <p:nvSpPr>
          <p:cNvPr id="82" name="Shape 80"/>
          <p:cNvSpPr/>
          <p:nvPr/>
        </p:nvSpPr>
        <p:spPr>
          <a:xfrm>
            <a:off x="5385816" y="1261872"/>
            <a:ext cx="1664208" cy="475488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5385816" y="1261872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SEPTEMBER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5385816" y="1737360"/>
            <a:ext cx="1664208" cy="5056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5440680" y="1828800"/>
            <a:ext cx="91440" cy="100584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5550408" y="1828800"/>
            <a:ext cx="1463040" cy="1005840"/>
          </a:xfrm>
          <a:prstGeom prst="rect">
            <a:avLst/>
          </a:prstGeom>
          <a:solidFill>
            <a:srgbClr val="0F6674">
              <a:alpha val="10000"/>
            </a:srgbClr>
          </a:solidFill>
          <a:ln w="12700">
            <a:solidFill>
              <a:srgbClr val="0F6674">
                <a:alpha val="35000"/>
              </a:srgbClr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5586984" y="188366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Sounds at St. Mark's</a:t>
            </a:r>
            <a:endParaRPr lang="en-US" sz="950" dirty="0"/>
          </a:p>
        </p:txBody>
      </p:sp>
      <p:sp>
        <p:nvSpPr>
          <p:cNvPr id="88" name="Shape 86"/>
          <p:cNvSpPr/>
          <p:nvPr/>
        </p:nvSpPr>
        <p:spPr>
          <a:xfrm>
            <a:off x="5586984" y="2487168"/>
            <a:ext cx="1353312" cy="237744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5586984" y="248716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3rd Sat</a:t>
            </a:r>
            <a:endParaRPr lang="en-US" sz="800" dirty="0"/>
          </a:p>
        </p:txBody>
      </p:sp>
      <p:sp>
        <p:nvSpPr>
          <p:cNvPr id="90" name="Shape 88"/>
          <p:cNvSpPr/>
          <p:nvPr/>
        </p:nvSpPr>
        <p:spPr>
          <a:xfrm>
            <a:off x="5440680" y="3017520"/>
            <a:ext cx="91440" cy="1005840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5550408" y="3017520"/>
            <a:ext cx="1463040" cy="1005840"/>
          </a:xfrm>
          <a:prstGeom prst="rect">
            <a:avLst/>
          </a:prstGeom>
          <a:solidFill>
            <a:srgbClr val="5C2D72">
              <a:alpha val="10000"/>
            </a:srgbClr>
          </a:solidFill>
          <a:ln w="12700">
            <a:solidFill>
              <a:srgbClr val="5C2D72">
                <a:alpha val="35000"/>
              </a:srgbClr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5586984" y="307238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Walls &amp; Works — New Show</a:t>
            </a:r>
            <a:endParaRPr lang="en-US" sz="950" dirty="0"/>
          </a:p>
        </p:txBody>
      </p:sp>
      <p:sp>
        <p:nvSpPr>
          <p:cNvPr id="93" name="Shape 91"/>
          <p:cNvSpPr/>
          <p:nvPr/>
        </p:nvSpPr>
        <p:spPr>
          <a:xfrm>
            <a:off x="5586984" y="3675888"/>
            <a:ext cx="1353312" cy="237744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5586984" y="367588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 6</a:t>
            </a:r>
            <a:endParaRPr lang="en-US" sz="800" dirty="0"/>
          </a:p>
        </p:txBody>
      </p:sp>
      <p:sp>
        <p:nvSpPr>
          <p:cNvPr id="95" name="Shape 93"/>
          <p:cNvSpPr/>
          <p:nvPr/>
        </p:nvSpPr>
        <p:spPr>
          <a:xfrm>
            <a:off x="5440680" y="4206240"/>
            <a:ext cx="91440" cy="100584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5550408" y="4206240"/>
            <a:ext cx="1463040" cy="1005840"/>
          </a:xfrm>
          <a:prstGeom prst="rect">
            <a:avLst/>
          </a:prstGeom>
          <a:solidFill>
            <a:srgbClr val="B84A2F">
              <a:alpha val="10000"/>
            </a:srgbClr>
          </a:solidFill>
          <a:ln w="12700">
            <a:solidFill>
              <a:srgbClr val="B84A2F">
                <a:alpha val="35000"/>
              </a:srgbClr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5586984" y="426110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Spoken Word at the Stone</a:t>
            </a:r>
            <a:endParaRPr lang="en-US" sz="950" dirty="0"/>
          </a:p>
        </p:txBody>
      </p:sp>
      <p:sp>
        <p:nvSpPr>
          <p:cNvPr id="98" name="Shape 96"/>
          <p:cNvSpPr/>
          <p:nvPr/>
        </p:nvSpPr>
        <p:spPr>
          <a:xfrm>
            <a:off x="5586984" y="4864608"/>
            <a:ext cx="1353312" cy="237744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5586984" y="486460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 12</a:t>
            </a:r>
            <a:endParaRPr lang="en-US" sz="800" dirty="0"/>
          </a:p>
        </p:txBody>
      </p:sp>
      <p:sp>
        <p:nvSpPr>
          <p:cNvPr id="100" name="Shape 98"/>
          <p:cNvSpPr/>
          <p:nvPr/>
        </p:nvSpPr>
        <p:spPr>
          <a:xfrm>
            <a:off x="5440680" y="5394960"/>
            <a:ext cx="91440" cy="1005840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5550408" y="5394960"/>
            <a:ext cx="1463040" cy="1005840"/>
          </a:xfrm>
          <a:prstGeom prst="rect">
            <a:avLst/>
          </a:prstGeom>
          <a:solidFill>
            <a:srgbClr val="C9922A">
              <a:alpha val="10000"/>
            </a:srgbClr>
          </a:solidFill>
          <a:ln w="12700">
            <a:solidFill>
              <a:srgbClr val="C9922A">
                <a:alpha val="35000"/>
              </a:srgbClr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5586984" y="544982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Film Screening Night</a:t>
            </a:r>
            <a:endParaRPr lang="en-US" sz="950" dirty="0"/>
          </a:p>
        </p:txBody>
      </p:sp>
      <p:sp>
        <p:nvSpPr>
          <p:cNvPr id="103" name="Shape 101"/>
          <p:cNvSpPr/>
          <p:nvPr/>
        </p:nvSpPr>
        <p:spPr>
          <a:xfrm>
            <a:off x="5586984" y="6053328"/>
            <a:ext cx="1353312" cy="23774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5586984" y="605332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 20</a:t>
            </a:r>
            <a:endParaRPr lang="en-US" sz="800" dirty="0"/>
          </a:p>
        </p:txBody>
      </p:sp>
      <p:sp>
        <p:nvSpPr>
          <p:cNvPr id="105" name="Shape 103"/>
          <p:cNvSpPr/>
          <p:nvPr/>
        </p:nvSpPr>
        <p:spPr>
          <a:xfrm>
            <a:off x="5385816" y="6446520"/>
            <a:ext cx="1664208" cy="347472"/>
          </a:xfrm>
          <a:prstGeom prst="rect">
            <a:avLst/>
          </a:prstGeom>
          <a:solidFill>
            <a:srgbClr val="5C2D72">
              <a:alpha val="20000"/>
            </a:srgbClr>
          </a:solidFill>
          <a:ln w="12700">
            <a:solidFill>
              <a:srgbClr val="5C2D72">
                <a:alpha val="40000"/>
              </a:srgbClr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5385816" y="6446520"/>
            <a:ext cx="1664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Rentals Available</a:t>
            </a:r>
            <a:endParaRPr lang="en-US" sz="750" dirty="0"/>
          </a:p>
        </p:txBody>
      </p:sp>
      <p:sp>
        <p:nvSpPr>
          <p:cNvPr id="107" name="Shape 105"/>
          <p:cNvSpPr/>
          <p:nvPr/>
        </p:nvSpPr>
        <p:spPr>
          <a:xfrm>
            <a:off x="7104888" y="1261872"/>
            <a:ext cx="1664208" cy="475488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7104888" y="1261872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OCTOBER</a:t>
            </a:r>
            <a:endParaRPr lang="en-US" sz="1200" dirty="0"/>
          </a:p>
        </p:txBody>
      </p:sp>
      <p:sp>
        <p:nvSpPr>
          <p:cNvPr id="109" name="Shape 107"/>
          <p:cNvSpPr/>
          <p:nvPr/>
        </p:nvSpPr>
        <p:spPr>
          <a:xfrm>
            <a:off x="7104888" y="1737360"/>
            <a:ext cx="1664208" cy="5056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7159752" y="1828800"/>
            <a:ext cx="91440" cy="1005840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7269480" y="1828800"/>
            <a:ext cx="1463040" cy="1005840"/>
          </a:xfrm>
          <a:prstGeom prst="rect">
            <a:avLst/>
          </a:prstGeom>
          <a:solidFill>
            <a:srgbClr val="5C2D72">
              <a:alpha val="10000"/>
            </a:srgbClr>
          </a:solidFill>
          <a:ln w="12700">
            <a:solidFill>
              <a:srgbClr val="5C2D72">
                <a:alpha val="35000"/>
              </a:srgbClr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7306056" y="188366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Dance Under Open Sky</a:t>
            </a:r>
            <a:endParaRPr lang="en-US" sz="950" dirty="0"/>
          </a:p>
        </p:txBody>
      </p:sp>
      <p:sp>
        <p:nvSpPr>
          <p:cNvPr id="113" name="Shape 111"/>
          <p:cNvSpPr/>
          <p:nvPr/>
        </p:nvSpPr>
        <p:spPr>
          <a:xfrm>
            <a:off x="7306056" y="2487168"/>
            <a:ext cx="1353312" cy="237744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7306056" y="248716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4</a:t>
            </a:r>
            <a:endParaRPr lang="en-US" sz="800" dirty="0"/>
          </a:p>
        </p:txBody>
      </p:sp>
      <p:sp>
        <p:nvSpPr>
          <p:cNvPr id="115" name="Shape 113"/>
          <p:cNvSpPr/>
          <p:nvPr/>
        </p:nvSpPr>
        <p:spPr>
          <a:xfrm>
            <a:off x="7159752" y="3017520"/>
            <a:ext cx="91440" cy="100584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7269480" y="3017520"/>
            <a:ext cx="1463040" cy="1005840"/>
          </a:xfrm>
          <a:prstGeom prst="rect">
            <a:avLst/>
          </a:prstGeom>
          <a:solidFill>
            <a:srgbClr val="B84A2F">
              <a:alpha val="10000"/>
            </a:srgbClr>
          </a:solidFill>
          <a:ln w="12700">
            <a:solidFill>
              <a:srgbClr val="B84A2F">
                <a:alpha val="35000"/>
              </a:srgbClr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7306056" y="307238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Spoken Word at the Stone</a:t>
            </a:r>
            <a:endParaRPr lang="en-US" sz="950" dirty="0"/>
          </a:p>
        </p:txBody>
      </p:sp>
      <p:sp>
        <p:nvSpPr>
          <p:cNvPr id="118" name="Shape 116"/>
          <p:cNvSpPr/>
          <p:nvPr/>
        </p:nvSpPr>
        <p:spPr>
          <a:xfrm>
            <a:off x="7306056" y="3675888"/>
            <a:ext cx="1353312" cy="237744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7306056" y="367588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10</a:t>
            </a:r>
            <a:endParaRPr lang="en-US" sz="800" dirty="0"/>
          </a:p>
        </p:txBody>
      </p:sp>
      <p:sp>
        <p:nvSpPr>
          <p:cNvPr id="120" name="Shape 118"/>
          <p:cNvSpPr/>
          <p:nvPr/>
        </p:nvSpPr>
        <p:spPr>
          <a:xfrm>
            <a:off x="7159752" y="4206240"/>
            <a:ext cx="91440" cy="100584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7269480" y="4206240"/>
            <a:ext cx="1463040" cy="1005840"/>
          </a:xfrm>
          <a:prstGeom prst="rect">
            <a:avLst/>
          </a:prstGeom>
          <a:solidFill>
            <a:srgbClr val="1E5631">
              <a:alpha val="10000"/>
            </a:srgbClr>
          </a:solidFill>
          <a:ln w="12700">
            <a:solidFill>
              <a:srgbClr val="1E5631">
                <a:alpha val="35000"/>
              </a:srgbClr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7306056" y="426110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Westside Market &amp; Fest</a:t>
            </a:r>
            <a:endParaRPr lang="en-US" sz="950" dirty="0"/>
          </a:p>
        </p:txBody>
      </p:sp>
      <p:sp>
        <p:nvSpPr>
          <p:cNvPr id="123" name="Shape 121"/>
          <p:cNvSpPr/>
          <p:nvPr/>
        </p:nvSpPr>
        <p:spPr>
          <a:xfrm>
            <a:off x="7306056" y="4864608"/>
            <a:ext cx="1353312" cy="237744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7306056" y="486460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18</a:t>
            </a:r>
            <a:endParaRPr lang="en-US" sz="800" dirty="0"/>
          </a:p>
        </p:txBody>
      </p:sp>
      <p:sp>
        <p:nvSpPr>
          <p:cNvPr id="125" name="Shape 123"/>
          <p:cNvSpPr/>
          <p:nvPr/>
        </p:nvSpPr>
        <p:spPr>
          <a:xfrm>
            <a:off x="7159752" y="5394960"/>
            <a:ext cx="91440" cy="1005840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7269480" y="5394960"/>
            <a:ext cx="1463040" cy="1005840"/>
          </a:xfrm>
          <a:prstGeom prst="rect">
            <a:avLst/>
          </a:prstGeom>
          <a:solidFill>
            <a:srgbClr val="C9922A">
              <a:alpha val="10000"/>
            </a:srgbClr>
          </a:solidFill>
          <a:ln w="12700">
            <a:solidFill>
              <a:srgbClr val="C9922A">
                <a:alpha val="35000"/>
              </a:srgbClr>
            </a:solidFill>
            <a:prstDash val="solid"/>
          </a:ln>
        </p:spPr>
      </p:sp>
      <p:sp>
        <p:nvSpPr>
          <p:cNvPr id="127" name="Text 125"/>
          <p:cNvSpPr/>
          <p:nvPr/>
        </p:nvSpPr>
        <p:spPr>
          <a:xfrm>
            <a:off x="7306056" y="544982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Film Screening Night</a:t>
            </a:r>
            <a:endParaRPr lang="en-US" sz="950" dirty="0"/>
          </a:p>
        </p:txBody>
      </p:sp>
      <p:sp>
        <p:nvSpPr>
          <p:cNvPr id="128" name="Shape 126"/>
          <p:cNvSpPr/>
          <p:nvPr/>
        </p:nvSpPr>
        <p:spPr>
          <a:xfrm>
            <a:off x="7306056" y="6053328"/>
            <a:ext cx="1353312" cy="23774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29" name="Text 127"/>
          <p:cNvSpPr/>
          <p:nvPr/>
        </p:nvSpPr>
        <p:spPr>
          <a:xfrm>
            <a:off x="7306056" y="605332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25</a:t>
            </a:r>
            <a:endParaRPr lang="en-US" sz="800" dirty="0"/>
          </a:p>
        </p:txBody>
      </p:sp>
      <p:sp>
        <p:nvSpPr>
          <p:cNvPr id="130" name="Shape 128"/>
          <p:cNvSpPr/>
          <p:nvPr/>
        </p:nvSpPr>
        <p:spPr>
          <a:xfrm>
            <a:off x="7104888" y="6446520"/>
            <a:ext cx="1664208" cy="347472"/>
          </a:xfrm>
          <a:prstGeom prst="rect">
            <a:avLst/>
          </a:prstGeom>
          <a:solidFill>
            <a:srgbClr val="C9922A">
              <a:alpha val="20000"/>
            </a:srgbClr>
          </a:solidFill>
          <a:ln w="12700">
            <a:solidFill>
              <a:srgbClr val="C9922A">
                <a:alpha val="40000"/>
              </a:srgbClr>
            </a:solidFill>
            <a:prstDash val="solid"/>
          </a:ln>
        </p:spPr>
      </p:sp>
      <p:sp>
        <p:nvSpPr>
          <p:cNvPr id="131" name="Text 129"/>
          <p:cNvSpPr/>
          <p:nvPr/>
        </p:nvSpPr>
        <p:spPr>
          <a:xfrm>
            <a:off x="7104888" y="6446520"/>
            <a:ext cx="1664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Rentals Available</a:t>
            </a:r>
            <a:endParaRPr lang="en-US" sz="750" dirty="0"/>
          </a:p>
        </p:txBody>
      </p:sp>
      <p:sp>
        <p:nvSpPr>
          <p:cNvPr id="132" name="Shape 130"/>
          <p:cNvSpPr/>
          <p:nvPr/>
        </p:nvSpPr>
        <p:spPr>
          <a:xfrm>
            <a:off x="8823960" y="1261872"/>
            <a:ext cx="1664208" cy="475488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33" name="Text 131"/>
          <p:cNvSpPr/>
          <p:nvPr/>
        </p:nvSpPr>
        <p:spPr>
          <a:xfrm>
            <a:off x="8823960" y="1261872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NOVEMBER</a:t>
            </a:r>
            <a:endParaRPr lang="en-US" sz="1200" dirty="0"/>
          </a:p>
        </p:txBody>
      </p:sp>
      <p:sp>
        <p:nvSpPr>
          <p:cNvPr id="134" name="Shape 132"/>
          <p:cNvSpPr/>
          <p:nvPr/>
        </p:nvSpPr>
        <p:spPr>
          <a:xfrm>
            <a:off x="8823960" y="1737360"/>
            <a:ext cx="1664208" cy="5056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8878824" y="1828800"/>
            <a:ext cx="91440" cy="100584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8988552" y="1828800"/>
            <a:ext cx="1463040" cy="1005840"/>
          </a:xfrm>
          <a:prstGeom prst="rect">
            <a:avLst/>
          </a:prstGeom>
          <a:solidFill>
            <a:srgbClr val="B84A2F">
              <a:alpha val="10000"/>
            </a:srgbClr>
          </a:solidFill>
          <a:ln w="12700">
            <a:solidFill>
              <a:srgbClr val="B84A2F">
                <a:alpha val="35000"/>
              </a:srgbClr>
            </a:solidFill>
            <a:prstDash val="solid"/>
          </a:ln>
        </p:spPr>
      </p:sp>
      <p:sp>
        <p:nvSpPr>
          <p:cNvPr id="137" name="Text 135"/>
          <p:cNvSpPr/>
          <p:nvPr/>
        </p:nvSpPr>
        <p:spPr>
          <a:xfrm>
            <a:off x="9025128" y="188366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Spoken Word at the Stone</a:t>
            </a:r>
            <a:endParaRPr lang="en-US" sz="950" dirty="0"/>
          </a:p>
        </p:txBody>
      </p:sp>
      <p:sp>
        <p:nvSpPr>
          <p:cNvPr id="138" name="Shape 136"/>
          <p:cNvSpPr/>
          <p:nvPr/>
        </p:nvSpPr>
        <p:spPr>
          <a:xfrm>
            <a:off x="9025128" y="2487168"/>
            <a:ext cx="1353312" cy="237744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39" name="Text 137"/>
          <p:cNvSpPr/>
          <p:nvPr/>
        </p:nvSpPr>
        <p:spPr>
          <a:xfrm>
            <a:off x="9025128" y="248716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7</a:t>
            </a:r>
            <a:endParaRPr lang="en-US" sz="800" dirty="0"/>
          </a:p>
        </p:txBody>
      </p:sp>
      <p:sp>
        <p:nvSpPr>
          <p:cNvPr id="140" name="Shape 138"/>
          <p:cNvSpPr/>
          <p:nvPr/>
        </p:nvSpPr>
        <p:spPr>
          <a:xfrm>
            <a:off x="8878824" y="3017520"/>
            <a:ext cx="91440" cy="1005840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8988552" y="3017520"/>
            <a:ext cx="1463040" cy="1005840"/>
          </a:xfrm>
          <a:prstGeom prst="rect">
            <a:avLst/>
          </a:prstGeom>
          <a:solidFill>
            <a:srgbClr val="5C2D72">
              <a:alpha val="10000"/>
            </a:srgbClr>
          </a:solidFill>
          <a:ln w="12700">
            <a:solidFill>
              <a:srgbClr val="5C2D72">
                <a:alpha val="35000"/>
              </a:srgbClr>
            </a:solidFill>
            <a:prstDash val="solid"/>
          </a:ln>
        </p:spPr>
      </p:sp>
      <p:sp>
        <p:nvSpPr>
          <p:cNvPr id="142" name="Text 140"/>
          <p:cNvSpPr/>
          <p:nvPr/>
        </p:nvSpPr>
        <p:spPr>
          <a:xfrm>
            <a:off x="9025128" y="307238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Walls &amp; Works — Closing</a:t>
            </a:r>
            <a:endParaRPr lang="en-US" sz="950" dirty="0"/>
          </a:p>
        </p:txBody>
      </p:sp>
      <p:sp>
        <p:nvSpPr>
          <p:cNvPr id="143" name="Shape 141"/>
          <p:cNvSpPr/>
          <p:nvPr/>
        </p:nvSpPr>
        <p:spPr>
          <a:xfrm>
            <a:off x="9025128" y="3675888"/>
            <a:ext cx="1353312" cy="237744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44" name="Text 142"/>
          <p:cNvSpPr/>
          <p:nvPr/>
        </p:nvSpPr>
        <p:spPr>
          <a:xfrm>
            <a:off x="9025128" y="367588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15</a:t>
            </a:r>
            <a:endParaRPr lang="en-US" sz="800" dirty="0"/>
          </a:p>
        </p:txBody>
      </p:sp>
      <p:sp>
        <p:nvSpPr>
          <p:cNvPr id="145" name="Shape 143"/>
          <p:cNvSpPr/>
          <p:nvPr/>
        </p:nvSpPr>
        <p:spPr>
          <a:xfrm>
            <a:off x="8878824" y="4206240"/>
            <a:ext cx="91440" cy="1005840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8988552" y="4206240"/>
            <a:ext cx="1463040" cy="1005840"/>
          </a:xfrm>
          <a:prstGeom prst="rect">
            <a:avLst/>
          </a:prstGeom>
          <a:solidFill>
            <a:srgbClr val="C9922A">
              <a:alpha val="10000"/>
            </a:srgbClr>
          </a:solidFill>
          <a:ln w="12700">
            <a:solidFill>
              <a:srgbClr val="C9922A">
                <a:alpha val="35000"/>
              </a:srgbClr>
            </a:solidFill>
            <a:prstDash val="solid"/>
          </a:ln>
        </p:spPr>
      </p:sp>
      <p:sp>
        <p:nvSpPr>
          <p:cNvPr id="147" name="Text 145"/>
          <p:cNvSpPr/>
          <p:nvPr/>
        </p:nvSpPr>
        <p:spPr>
          <a:xfrm>
            <a:off x="9025128" y="426110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Film Screening Night</a:t>
            </a:r>
            <a:endParaRPr lang="en-US" sz="950" dirty="0"/>
          </a:p>
        </p:txBody>
      </p:sp>
      <p:sp>
        <p:nvSpPr>
          <p:cNvPr id="148" name="Shape 146"/>
          <p:cNvSpPr/>
          <p:nvPr/>
        </p:nvSpPr>
        <p:spPr>
          <a:xfrm>
            <a:off x="9025128" y="4864608"/>
            <a:ext cx="1353312" cy="23774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49" name="Text 147"/>
          <p:cNvSpPr/>
          <p:nvPr/>
        </p:nvSpPr>
        <p:spPr>
          <a:xfrm>
            <a:off x="9025128" y="486460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22</a:t>
            </a:r>
            <a:endParaRPr lang="en-US" sz="800" dirty="0"/>
          </a:p>
        </p:txBody>
      </p:sp>
      <p:sp>
        <p:nvSpPr>
          <p:cNvPr id="150" name="Shape 148"/>
          <p:cNvSpPr/>
          <p:nvPr/>
        </p:nvSpPr>
        <p:spPr>
          <a:xfrm>
            <a:off x="8878824" y="5394960"/>
            <a:ext cx="91440" cy="1005840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8988552" y="5394960"/>
            <a:ext cx="1463040" cy="1005840"/>
          </a:xfrm>
          <a:prstGeom prst="rect">
            <a:avLst/>
          </a:prstGeom>
          <a:solidFill>
            <a:srgbClr val="7A7068">
              <a:alpha val="10000"/>
            </a:srgbClr>
          </a:solidFill>
          <a:ln w="12700">
            <a:solidFill>
              <a:srgbClr val="7A7068">
                <a:alpha val="35000"/>
              </a:srgbClr>
            </a:solidFill>
            <a:prstDash val="solid"/>
          </a:ln>
        </p:spPr>
      </p:sp>
      <p:sp>
        <p:nvSpPr>
          <p:cNvPr id="152" name="Text 150"/>
          <p:cNvSpPr/>
          <p:nvPr/>
        </p:nvSpPr>
        <p:spPr>
          <a:xfrm>
            <a:off x="9025128" y="544982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Gen Showcase</a:t>
            </a:r>
            <a:endParaRPr lang="en-US" sz="950" dirty="0"/>
          </a:p>
        </p:txBody>
      </p:sp>
      <p:sp>
        <p:nvSpPr>
          <p:cNvPr id="153" name="Shape 151"/>
          <p:cNvSpPr/>
          <p:nvPr/>
        </p:nvSpPr>
        <p:spPr>
          <a:xfrm>
            <a:off x="9025128" y="6053328"/>
            <a:ext cx="1353312" cy="237744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154" name="Text 152"/>
          <p:cNvSpPr/>
          <p:nvPr/>
        </p:nvSpPr>
        <p:spPr>
          <a:xfrm>
            <a:off x="9025128" y="605332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23</a:t>
            </a:r>
            <a:endParaRPr lang="en-US" sz="800" dirty="0"/>
          </a:p>
        </p:txBody>
      </p:sp>
      <p:sp>
        <p:nvSpPr>
          <p:cNvPr id="155" name="Shape 153"/>
          <p:cNvSpPr/>
          <p:nvPr/>
        </p:nvSpPr>
        <p:spPr>
          <a:xfrm>
            <a:off x="8823960" y="6446520"/>
            <a:ext cx="1664208" cy="347472"/>
          </a:xfrm>
          <a:prstGeom prst="rect">
            <a:avLst/>
          </a:prstGeom>
          <a:solidFill>
            <a:srgbClr val="0F6674">
              <a:alpha val="20000"/>
            </a:srgbClr>
          </a:solidFill>
          <a:ln w="12700">
            <a:solidFill>
              <a:srgbClr val="0F6674">
                <a:alpha val="40000"/>
              </a:srgbClr>
            </a:solidFill>
            <a:prstDash val="solid"/>
          </a:ln>
        </p:spPr>
      </p:sp>
      <p:sp>
        <p:nvSpPr>
          <p:cNvPr id="156" name="Text 154"/>
          <p:cNvSpPr/>
          <p:nvPr/>
        </p:nvSpPr>
        <p:spPr>
          <a:xfrm>
            <a:off x="8823960" y="6446520"/>
            <a:ext cx="1664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Rentals Available</a:t>
            </a:r>
            <a:endParaRPr lang="en-US" sz="750" dirty="0"/>
          </a:p>
        </p:txBody>
      </p:sp>
      <p:sp>
        <p:nvSpPr>
          <p:cNvPr id="157" name="Shape 155"/>
          <p:cNvSpPr/>
          <p:nvPr/>
        </p:nvSpPr>
        <p:spPr>
          <a:xfrm>
            <a:off x="10543032" y="1261872"/>
            <a:ext cx="1664208" cy="475488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58" name="Text 156"/>
          <p:cNvSpPr/>
          <p:nvPr/>
        </p:nvSpPr>
        <p:spPr>
          <a:xfrm>
            <a:off x="10543032" y="1261872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DECEMBER</a:t>
            </a:r>
            <a:endParaRPr lang="en-US" sz="1200" dirty="0"/>
          </a:p>
        </p:txBody>
      </p:sp>
      <p:sp>
        <p:nvSpPr>
          <p:cNvPr id="159" name="Shape 157"/>
          <p:cNvSpPr/>
          <p:nvPr/>
        </p:nvSpPr>
        <p:spPr>
          <a:xfrm>
            <a:off x="10543032" y="1737360"/>
            <a:ext cx="1664208" cy="5056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/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10597896" y="1828800"/>
            <a:ext cx="91440" cy="100584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10707624" y="1828800"/>
            <a:ext cx="1463040" cy="1005840"/>
          </a:xfrm>
          <a:prstGeom prst="rect">
            <a:avLst/>
          </a:prstGeom>
          <a:solidFill>
            <a:srgbClr val="0F6674">
              <a:alpha val="10000"/>
            </a:srgbClr>
          </a:solidFill>
          <a:ln w="12700">
            <a:solidFill>
              <a:srgbClr val="0F6674">
                <a:alpha val="35000"/>
              </a:srgbClr>
            </a:solidFill>
            <a:prstDash val="solid"/>
          </a:ln>
        </p:spPr>
      </p:sp>
      <p:sp>
        <p:nvSpPr>
          <p:cNvPr id="162" name="Text 160"/>
          <p:cNvSpPr/>
          <p:nvPr/>
        </p:nvSpPr>
        <p:spPr>
          <a:xfrm>
            <a:off x="10744200" y="188366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Holiday Concert</a:t>
            </a:r>
            <a:endParaRPr lang="en-US" sz="950" dirty="0"/>
          </a:p>
        </p:txBody>
      </p:sp>
      <p:sp>
        <p:nvSpPr>
          <p:cNvPr id="163" name="Shape 161"/>
          <p:cNvSpPr/>
          <p:nvPr/>
        </p:nvSpPr>
        <p:spPr>
          <a:xfrm>
            <a:off x="10744200" y="2487168"/>
            <a:ext cx="1353312" cy="237744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64" name="Text 162"/>
          <p:cNvSpPr/>
          <p:nvPr/>
        </p:nvSpPr>
        <p:spPr>
          <a:xfrm>
            <a:off x="10744200" y="248716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 6</a:t>
            </a:r>
            <a:endParaRPr lang="en-US" sz="800" dirty="0"/>
          </a:p>
        </p:txBody>
      </p:sp>
      <p:sp>
        <p:nvSpPr>
          <p:cNvPr id="165" name="Shape 163"/>
          <p:cNvSpPr/>
          <p:nvPr/>
        </p:nvSpPr>
        <p:spPr>
          <a:xfrm>
            <a:off x="10597896" y="3017520"/>
            <a:ext cx="91440" cy="100584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10707624" y="3017520"/>
            <a:ext cx="1463040" cy="1005840"/>
          </a:xfrm>
          <a:prstGeom prst="rect">
            <a:avLst/>
          </a:prstGeom>
          <a:solidFill>
            <a:srgbClr val="B84A2F">
              <a:alpha val="10000"/>
            </a:srgbClr>
          </a:solidFill>
          <a:ln w="12700">
            <a:solidFill>
              <a:srgbClr val="B84A2F">
                <a:alpha val="35000"/>
              </a:srgbClr>
            </a:solidFill>
            <a:prstDash val="solid"/>
          </a:ln>
        </p:spPr>
      </p:sp>
      <p:sp>
        <p:nvSpPr>
          <p:cNvPr id="167" name="Text 165"/>
          <p:cNvSpPr/>
          <p:nvPr/>
        </p:nvSpPr>
        <p:spPr>
          <a:xfrm>
            <a:off x="10744200" y="307238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Spoken Word at the Stone</a:t>
            </a:r>
            <a:endParaRPr lang="en-US" sz="950" dirty="0"/>
          </a:p>
        </p:txBody>
      </p:sp>
      <p:sp>
        <p:nvSpPr>
          <p:cNvPr id="168" name="Shape 166"/>
          <p:cNvSpPr/>
          <p:nvPr/>
        </p:nvSpPr>
        <p:spPr>
          <a:xfrm>
            <a:off x="10744200" y="3675888"/>
            <a:ext cx="1353312" cy="237744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69" name="Text 167"/>
          <p:cNvSpPr/>
          <p:nvPr/>
        </p:nvSpPr>
        <p:spPr>
          <a:xfrm>
            <a:off x="10744200" y="367588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 12</a:t>
            </a:r>
            <a:endParaRPr lang="en-US" sz="800" dirty="0"/>
          </a:p>
        </p:txBody>
      </p:sp>
      <p:sp>
        <p:nvSpPr>
          <p:cNvPr id="170" name="Shape 168"/>
          <p:cNvSpPr/>
          <p:nvPr/>
        </p:nvSpPr>
        <p:spPr>
          <a:xfrm>
            <a:off x="10597896" y="4206240"/>
            <a:ext cx="91440" cy="1005840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10707624" y="4206240"/>
            <a:ext cx="1463040" cy="1005840"/>
          </a:xfrm>
          <a:prstGeom prst="rect">
            <a:avLst/>
          </a:prstGeom>
          <a:solidFill>
            <a:srgbClr val="C9922A">
              <a:alpha val="10000"/>
            </a:srgbClr>
          </a:solidFill>
          <a:ln w="12700">
            <a:solidFill>
              <a:srgbClr val="C9922A">
                <a:alpha val="35000"/>
              </a:srgbClr>
            </a:solidFill>
            <a:prstDash val="solid"/>
          </a:ln>
        </p:spPr>
      </p:sp>
      <p:sp>
        <p:nvSpPr>
          <p:cNvPr id="172" name="Text 170"/>
          <p:cNvSpPr/>
          <p:nvPr/>
        </p:nvSpPr>
        <p:spPr>
          <a:xfrm>
            <a:off x="10744200" y="426110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Year-End Gala</a:t>
            </a:r>
            <a:endParaRPr lang="en-US" sz="950" dirty="0"/>
          </a:p>
        </p:txBody>
      </p:sp>
      <p:sp>
        <p:nvSpPr>
          <p:cNvPr id="173" name="Shape 171"/>
          <p:cNvSpPr/>
          <p:nvPr/>
        </p:nvSpPr>
        <p:spPr>
          <a:xfrm>
            <a:off x="10744200" y="4864608"/>
            <a:ext cx="1353312" cy="237744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174" name="Text 172"/>
          <p:cNvSpPr/>
          <p:nvPr/>
        </p:nvSpPr>
        <p:spPr>
          <a:xfrm>
            <a:off x="10744200" y="486460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 19</a:t>
            </a:r>
            <a:endParaRPr lang="en-US" sz="800" dirty="0"/>
          </a:p>
        </p:txBody>
      </p:sp>
      <p:sp>
        <p:nvSpPr>
          <p:cNvPr id="175" name="Shape 173"/>
          <p:cNvSpPr/>
          <p:nvPr/>
        </p:nvSpPr>
        <p:spPr>
          <a:xfrm>
            <a:off x="10597896" y="5394960"/>
            <a:ext cx="91440" cy="1005840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10707624" y="5394960"/>
            <a:ext cx="1463040" cy="1005840"/>
          </a:xfrm>
          <a:prstGeom prst="rect">
            <a:avLst/>
          </a:prstGeom>
          <a:solidFill>
            <a:srgbClr val="7A7068">
              <a:alpha val="10000"/>
            </a:srgbClr>
          </a:solidFill>
          <a:ln w="12700">
            <a:solidFill>
              <a:srgbClr val="7A7068">
                <a:alpha val="35000"/>
              </a:srgbClr>
            </a:solidFill>
            <a:prstDash val="solid"/>
          </a:ln>
        </p:spPr>
      </p:sp>
      <p:sp>
        <p:nvSpPr>
          <p:cNvPr id="177" name="Text 175"/>
          <p:cNvSpPr/>
          <p:nvPr/>
        </p:nvSpPr>
        <p:spPr>
          <a:xfrm>
            <a:off x="10744200" y="5449824"/>
            <a:ext cx="1389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2A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Private Rentals Open</a:t>
            </a:r>
            <a:endParaRPr lang="en-US" sz="950" dirty="0"/>
          </a:p>
        </p:txBody>
      </p:sp>
      <p:sp>
        <p:nvSpPr>
          <p:cNvPr id="178" name="Shape 176"/>
          <p:cNvSpPr/>
          <p:nvPr/>
        </p:nvSpPr>
        <p:spPr>
          <a:xfrm>
            <a:off x="10744200" y="6053328"/>
            <a:ext cx="1353312" cy="237744"/>
          </a:xfrm>
          <a:prstGeom prst="rect">
            <a:avLst/>
          </a:prstGeom>
          <a:solidFill>
            <a:srgbClr val="7A7068"/>
          </a:solidFill>
          <a:ln w="12700">
            <a:solidFill>
              <a:srgbClr val="7A7068"/>
            </a:solidFill>
            <a:prstDash val="solid"/>
          </a:ln>
        </p:spPr>
      </p:sp>
      <p:sp>
        <p:nvSpPr>
          <p:cNvPr id="179" name="Text 177"/>
          <p:cNvSpPr/>
          <p:nvPr/>
        </p:nvSpPr>
        <p:spPr>
          <a:xfrm>
            <a:off x="10744200" y="6053328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Month</a:t>
            </a:r>
            <a:endParaRPr lang="en-US" sz="800" dirty="0"/>
          </a:p>
        </p:txBody>
      </p:sp>
      <p:sp>
        <p:nvSpPr>
          <p:cNvPr id="180" name="Shape 178"/>
          <p:cNvSpPr/>
          <p:nvPr/>
        </p:nvSpPr>
        <p:spPr>
          <a:xfrm>
            <a:off x="10543032" y="6446520"/>
            <a:ext cx="1664208" cy="347472"/>
          </a:xfrm>
          <a:prstGeom prst="rect">
            <a:avLst/>
          </a:prstGeom>
          <a:solidFill>
            <a:srgbClr val="B84A2F">
              <a:alpha val="20000"/>
            </a:srgbClr>
          </a:solidFill>
          <a:ln w="12700">
            <a:solidFill>
              <a:srgbClr val="B84A2F">
                <a:alpha val="40000"/>
              </a:srgbClr>
            </a:solidFill>
            <a:prstDash val="solid"/>
          </a:ln>
        </p:spPr>
      </p:sp>
      <p:sp>
        <p:nvSpPr>
          <p:cNvPr id="181" name="Text 179"/>
          <p:cNvSpPr/>
          <p:nvPr/>
        </p:nvSpPr>
        <p:spPr>
          <a:xfrm>
            <a:off x="10543032" y="6446520"/>
            <a:ext cx="1664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Rentals Available</a:t>
            </a:r>
            <a:endParaRPr lang="en-US" sz="750" dirty="0"/>
          </a:p>
        </p:txBody>
      </p:sp>
      <p:sp>
        <p:nvSpPr>
          <p:cNvPr id="182" name="Text 180"/>
          <p:cNvSpPr/>
          <p:nvPr/>
        </p:nvSpPr>
        <p:spPr>
          <a:xfrm>
            <a:off x="365760" y="6675120"/>
            <a:ext cx="11430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7A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 All dates subject to change  ·  Custom private events available year-round  ·  Contact us to book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32588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91440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GET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0972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Brand. Our Stage. Atlanta's Attention.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20040" y="1508760"/>
            <a:ext cx="37490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508760"/>
            <a:ext cx="3749040" cy="34747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4632" y="155448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 Visibility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84632" y="20116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placement on event flyers, social posts, banners, website, and programs — every touchpoint, every event.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251960" y="1508760"/>
            <a:ext cx="37490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251960" y="1508760"/>
            <a:ext cx="3749040" cy="347472"/>
          </a:xfrm>
          <a:prstGeom prst="rect">
            <a:avLst/>
          </a:prstGeom>
          <a:solidFill>
            <a:srgbClr val="5C2D72"/>
          </a:solidFill>
          <a:ln w="12700">
            <a:solidFill>
              <a:srgbClr val="5C2D7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16552" y="155448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Named Event Series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416552" y="20116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"Sounds at St. Mark's presented by [Your Brand]" — own the series name and own the story.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83880" y="1508760"/>
            <a:ext cx="37490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183880" y="1508760"/>
            <a:ext cx="3749040" cy="347472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48472" y="155448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On-Site Activation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348472" y="20116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your brand activation space at events. Product demos, giveaways, sampling — your space, your way.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4023360"/>
            <a:ext cx="37490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20040" y="4023360"/>
            <a:ext cx="3749040" cy="34747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4632" y="406908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VIP Access &amp; Tickets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4632" y="45262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seating, VIP experience, and complimentary tickets for your team, clients, and partners.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251960" y="4023360"/>
            <a:ext cx="37490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251960" y="4023360"/>
            <a:ext cx="3749040" cy="347472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416552" y="406908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 Media Coverage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416552" y="45262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Pre-event hype posts, live event-day stories, and post-event recap features all spotlighting your brand.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183880" y="4023360"/>
            <a:ext cx="37490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2EAD8">
                <a:alpha val="80000"/>
              </a:srgbClr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183880" y="4023360"/>
            <a:ext cx="3749040" cy="347472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48472" y="406908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Community Goodwill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8348472" y="45262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Authentically invest in Atlanta's Historic Westside — building real community relationships that last.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3D1A4B">
              <a:alpha val="70000"/>
            </a:srgbClr>
          </a:solidFill>
          <a:ln w="12700">
            <a:solidFill>
              <a:srgbClr val="3D1A4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645920" y="731520"/>
            <a:ext cx="8869680" cy="5394960"/>
          </a:xfrm>
          <a:prstGeom prst="rect">
            <a:avLst/>
          </a:prstGeom>
          <a:solidFill>
            <a:srgbClr val="3D1A4B">
              <a:alpha val="85000"/>
            </a:srgbClr>
          </a:solidFill>
          <a:ln w="25400">
            <a:solidFill>
              <a:srgbClr val="C9922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645920" y="731520"/>
            <a:ext cx="8869680" cy="256032"/>
          </a:xfrm>
          <a:prstGeom prst="rect">
            <a:avLst/>
          </a:prstGeom>
          <a:solidFill>
            <a:srgbClr val="C9922A"/>
          </a:solidFill>
          <a:ln w="12700">
            <a:solidFill>
              <a:srgbClr val="C9922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011680" y="114300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LET'S MAKE HISTORY TOGETHER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4709160" y="2057400"/>
            <a:ext cx="2743200" cy="54864"/>
          </a:xfrm>
          <a:prstGeom prst="rect">
            <a:avLst/>
          </a:prstGeom>
          <a:solidFill>
            <a:srgbClr val="E8B84B"/>
          </a:solidFill>
          <a:ln w="12700">
            <a:solidFill>
              <a:srgbClr val="E8B84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011680" y="2240280"/>
            <a:ext cx="8138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00" dirty="0">
                <a:solidFill>
                  <a:srgbClr val="FAF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an event series. Rent the space. Be part of a story.</a:t>
            </a:r>
            <a:endParaRPr lang="en-US" sz="14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400" dirty="0">
                <a:solidFill>
                  <a:srgbClr val="FAF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 is open — and there's nothing else like it in Atlanta.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2286000" y="3474720"/>
            <a:ext cx="2423160" cy="548640"/>
          </a:xfrm>
          <a:prstGeom prst="rect">
            <a:avLst/>
          </a:prstGeom>
          <a:solidFill>
            <a:srgbClr val="0F6674"/>
          </a:solidFill>
          <a:ln w="12700">
            <a:solidFill>
              <a:srgbClr val="0F667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286000" y="347472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an Event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983480" y="3474720"/>
            <a:ext cx="2423160" cy="548640"/>
          </a:xfrm>
          <a:prstGeom prst="rect">
            <a:avLst/>
          </a:prstGeom>
          <a:solidFill>
            <a:srgbClr val="B84A2F"/>
          </a:solidFill>
          <a:ln w="12700">
            <a:solidFill>
              <a:srgbClr val="B84A2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983480" y="347472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 the Venue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7680960" y="3474720"/>
            <a:ext cx="2423160" cy="548640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80960" y="347472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More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011680" y="4251960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get started? Contact us today: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2011680" y="466344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Old St. Mark's AME Church</a:t>
            </a:r>
            <a:endParaRPr lang="en-US" sz="15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AF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Avenue  ·  Historic Westside  ·  Atlanta, Georgia</a:t>
            </a:r>
            <a:endParaRPr lang="en-US" sz="15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hello@bestsideatl.com</a:t>
            </a:r>
            <a:r>
              <a:rPr lang="en-US" sz="120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 404-518-3596·   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1999</Words>
  <Application>Microsoft Office PowerPoint</Application>
  <PresentationFormat>Widescreen</PresentationFormat>
  <Paragraphs>365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shawn watwood</cp:lastModifiedBy>
  <cp:revision>6</cp:revision>
  <dcterms:created xsi:type="dcterms:W3CDTF">2026-05-09T20:08:32Z</dcterms:created>
  <dcterms:modified xsi:type="dcterms:W3CDTF">2026-06-10T00:53:28Z</dcterms:modified>
</cp:coreProperties>
</file>